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6" r:id="rId16"/>
    <p:sldId id="315" r:id="rId17"/>
    <p:sldId id="317" r:id="rId18"/>
    <p:sldId id="318"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A6A6A6"/>
    <a:srgbClr val="FFD0D0"/>
    <a:srgbClr val="AB7DFF"/>
    <a:srgbClr val="FF9999"/>
    <a:srgbClr val="FF7C80"/>
    <a:srgbClr val="EDEDED"/>
    <a:srgbClr val="9999FF"/>
    <a:srgbClr val="9933FF"/>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98" autoAdjust="0"/>
  </p:normalViewPr>
  <p:slideViewPr>
    <p:cSldViewPr snapToGrid="0">
      <p:cViewPr varScale="1">
        <p:scale>
          <a:sx n="59" d="100"/>
          <a:sy n="59"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Presentation%20Graph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harlie.nixon.GENCONSULTING\AppData\Local\Lindenhouse%20Software%20Ltd\CabiBond.net\temp\search\315197-11%20(FE%20Provider%20Data%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Further%20Education%20Leaner%20Data\FE%20Learner%20Data%20from%20Pivot%20tab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KOSPDC\Users\charlie.nixon\1%20-%20PROJECTS\419792%20-%20LMI%20Toolkit%20Update\FE%20and%20App%20Update\Apprentice%20Learner%20Data\Apprentice%20Learner%20Data%20pulled%20from%20Pivot%20Tabl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Overview!$B$35:$B$37</c:f>
              <c:strCache>
                <c:ptCount val="3"/>
                <c:pt idx="0">
                  <c:v>Have a higher education degree</c:v>
                </c:pt>
                <c:pt idx="1">
                  <c:v>Have 4-9 GCSE's</c:v>
                </c:pt>
                <c:pt idx="2">
                  <c:v>Have no qualifications</c:v>
                </c:pt>
              </c:strCache>
            </c:strRef>
          </c:cat>
          <c:val>
            <c:numRef>
              <c:f>Overview!$C$35:$C$37</c:f>
              <c:numCache>
                <c:formatCode>0%</c:formatCode>
                <c:ptCount val="3"/>
                <c:pt idx="0">
                  <c:v>0.26</c:v>
                </c:pt>
                <c:pt idx="1">
                  <c:v>0.61</c:v>
                </c:pt>
                <c:pt idx="2">
                  <c:v>0.2</c:v>
                </c:pt>
              </c:numCache>
            </c:numRef>
          </c:val>
          <c:extLst>
            <c:ext xmlns:c16="http://schemas.microsoft.com/office/drawing/2014/chart" uri="{C3380CC4-5D6E-409C-BE32-E72D297353CC}">
              <c16:uniqueId val="{00000000-4E70-4F46-958E-39A56C4C74BE}"/>
            </c:ext>
          </c:extLst>
        </c:ser>
        <c:dLbls>
          <c:dLblPos val="outEnd"/>
          <c:showLegendKey val="0"/>
          <c:showVal val="1"/>
          <c:showCatName val="0"/>
          <c:showSerName val="0"/>
          <c:showPercent val="0"/>
          <c:showBubbleSize val="0"/>
        </c:dLbls>
        <c:gapWidth val="219"/>
        <c:overlap val="-27"/>
        <c:axId val="247667064"/>
        <c:axId val="247668632"/>
      </c:barChart>
      <c:catAx>
        <c:axId val="247667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7668632"/>
        <c:crosses val="autoZero"/>
        <c:auto val="1"/>
        <c:lblAlgn val="ctr"/>
        <c:lblOffset val="100"/>
        <c:noMultiLvlLbl val="0"/>
      </c:catAx>
      <c:valAx>
        <c:axId val="247668632"/>
        <c:scaling>
          <c:orientation val="minMax"/>
        </c:scaling>
        <c:delete val="1"/>
        <c:axPos val="l"/>
        <c:numFmt formatCode="0%" sourceLinked="1"/>
        <c:majorTickMark val="none"/>
        <c:minorTickMark val="none"/>
        <c:tickLblPos val="nextTo"/>
        <c:crossAx val="24766706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282A-4C7C-A66B-B7DDFC4980A6}"/>
              </c:ext>
            </c:extLst>
          </c:dPt>
          <c:dPt>
            <c:idx val="1"/>
            <c:bubble3D val="0"/>
            <c:spPr>
              <a:solidFill>
                <a:srgbClr val="92D050"/>
              </a:solidFill>
              <a:ln w="19050">
                <a:noFill/>
              </a:ln>
              <a:effectLst/>
            </c:spPr>
            <c:extLst>
              <c:ext xmlns:c16="http://schemas.microsoft.com/office/drawing/2014/chart" uri="{C3380CC4-5D6E-409C-BE32-E72D297353CC}">
                <c16:uniqueId val="{00000003-282A-4C7C-A66B-B7DDFC4980A6}"/>
              </c:ext>
            </c:extLst>
          </c:dPt>
          <c:dPt>
            <c:idx val="2"/>
            <c:bubble3D val="0"/>
            <c:spPr>
              <a:solidFill>
                <a:schemeClr val="accent2"/>
              </a:solidFill>
              <a:ln w="19050">
                <a:noFill/>
              </a:ln>
              <a:effectLst/>
            </c:spPr>
            <c:extLst>
              <c:ext xmlns:c16="http://schemas.microsoft.com/office/drawing/2014/chart" uri="{C3380CC4-5D6E-409C-BE32-E72D297353CC}">
                <c16:uniqueId val="{00000005-282A-4C7C-A66B-B7DDFC4980A6}"/>
              </c:ext>
            </c:extLst>
          </c:dPt>
          <c:dPt>
            <c:idx val="3"/>
            <c:bubble3D val="0"/>
            <c:spPr>
              <a:solidFill>
                <a:srgbClr val="AB7DFF"/>
              </a:solidFill>
              <a:ln w="19050">
                <a:noFill/>
              </a:ln>
              <a:effectLst/>
            </c:spPr>
            <c:extLst>
              <c:ext xmlns:c16="http://schemas.microsoft.com/office/drawing/2014/chart" uri="{C3380CC4-5D6E-409C-BE32-E72D297353CC}">
                <c16:uniqueId val="{00000007-282A-4C7C-A66B-B7DDFC4980A6}"/>
              </c:ext>
            </c:extLst>
          </c:dPt>
          <c:val>
            <c:numRef>
              <c:f>Sheet1!$C$7:$C$10</c:f>
              <c:numCache>
                <c:formatCode>0%</c:formatCode>
                <c:ptCount val="4"/>
                <c:pt idx="0">
                  <c:v>0.88</c:v>
                </c:pt>
                <c:pt idx="1">
                  <c:v>0.1</c:v>
                </c:pt>
                <c:pt idx="2">
                  <c:v>0.02</c:v>
                </c:pt>
                <c:pt idx="3">
                  <c:v>0.01</c:v>
                </c:pt>
              </c:numCache>
            </c:numRef>
          </c:val>
          <c:extLst>
            <c:ext xmlns:c16="http://schemas.microsoft.com/office/drawing/2014/chart" uri="{C3380CC4-5D6E-409C-BE32-E72D297353CC}">
              <c16:uniqueId val="{00000008-282A-4C7C-A66B-B7DDFC4980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78336916577741"/>
          <c:y val="2.8236759030221742E-2"/>
          <c:w val="0.43718649722986197"/>
          <c:h val="0.87145589171660442"/>
        </c:manualLayout>
      </c:layout>
      <c:pieChart>
        <c:varyColors val="1"/>
        <c:ser>
          <c:idx val="0"/>
          <c:order val="0"/>
          <c:spPr>
            <a:ln>
              <a:noFill/>
            </a:ln>
          </c:spPr>
          <c:dPt>
            <c:idx val="0"/>
            <c:bubble3D val="0"/>
            <c:spPr>
              <a:solidFill>
                <a:srgbClr val="660066"/>
              </a:solidFill>
              <a:ln w="19050">
                <a:noFill/>
              </a:ln>
              <a:effectLst/>
            </c:spPr>
            <c:extLst>
              <c:ext xmlns:c16="http://schemas.microsoft.com/office/drawing/2014/chart" uri="{C3380CC4-5D6E-409C-BE32-E72D297353CC}">
                <c16:uniqueId val="{00000001-92BE-4B83-A0D9-2E2F5C8A5BD1}"/>
              </c:ext>
            </c:extLst>
          </c:dPt>
          <c:dPt>
            <c:idx val="1"/>
            <c:bubble3D val="0"/>
            <c:spPr>
              <a:solidFill>
                <a:schemeClr val="accent1"/>
              </a:solidFill>
              <a:ln w="19050">
                <a:noFill/>
              </a:ln>
              <a:effectLst/>
            </c:spPr>
            <c:extLst>
              <c:ext xmlns:c16="http://schemas.microsoft.com/office/drawing/2014/chart" uri="{C3380CC4-5D6E-409C-BE32-E72D297353CC}">
                <c16:uniqueId val="{00000003-92BE-4B83-A0D9-2E2F5C8A5BD1}"/>
              </c:ext>
            </c:extLst>
          </c:dPt>
          <c:dPt>
            <c:idx val="2"/>
            <c:bubble3D val="0"/>
            <c:spPr>
              <a:solidFill>
                <a:srgbClr val="92D050"/>
              </a:solidFill>
              <a:ln w="19050">
                <a:noFill/>
              </a:ln>
              <a:effectLst/>
            </c:spPr>
            <c:extLst>
              <c:ext xmlns:c16="http://schemas.microsoft.com/office/drawing/2014/chart" uri="{C3380CC4-5D6E-409C-BE32-E72D297353CC}">
                <c16:uniqueId val="{00000005-92BE-4B83-A0D9-2E2F5C8A5BD1}"/>
              </c:ext>
            </c:extLst>
          </c:dPt>
          <c:cat>
            <c:strRef>
              <c:f>'FE and SKills Charts'!$B$57:$B$59</c:f>
              <c:strCache>
                <c:ptCount val="3"/>
                <c:pt idx="0">
                  <c:v>General FE College incl Tertiary</c:v>
                </c:pt>
                <c:pt idx="1">
                  <c:v>Schools</c:v>
                </c:pt>
                <c:pt idx="2">
                  <c:v>Private Sector Public Funded</c:v>
                </c:pt>
              </c:strCache>
            </c:strRef>
          </c:cat>
          <c:val>
            <c:numRef>
              <c:f>'FE and SKills Charts'!$D$57:$D$59</c:f>
              <c:numCache>
                <c:formatCode>0.0%</c:formatCode>
                <c:ptCount val="3"/>
                <c:pt idx="0">
                  <c:v>0.98665270871499611</c:v>
                </c:pt>
                <c:pt idx="1">
                  <c:v>8.5492453982378078E-3</c:v>
                </c:pt>
                <c:pt idx="2">
                  <c:v>4.798045886766117E-3</c:v>
                </c:pt>
              </c:numCache>
            </c:numRef>
          </c:val>
          <c:extLst>
            <c:ext xmlns:c16="http://schemas.microsoft.com/office/drawing/2014/chart" uri="{C3380CC4-5D6E-409C-BE32-E72D297353CC}">
              <c16:uniqueId val="{00000006-92BE-4B83-A0D9-2E2F5C8A5B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'Starts tables and charts'!$A$111</c:f>
              <c:strCache>
                <c:ptCount val="1"/>
                <c:pt idx="0">
                  <c:v>16-18</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charts'!$B$110:$D$110</c:f>
              <c:strCache>
                <c:ptCount val="3"/>
                <c:pt idx="0">
                  <c:v>Burnley and Pendle</c:v>
                </c:pt>
                <c:pt idx="1">
                  <c:v>Lancashire </c:v>
                </c:pt>
                <c:pt idx="2">
                  <c:v>England Minus London</c:v>
                </c:pt>
              </c:strCache>
            </c:strRef>
          </c:cat>
          <c:val>
            <c:numRef>
              <c:f>'Starts tables and charts'!$B$111:$D$111</c:f>
              <c:numCache>
                <c:formatCode>0%</c:formatCode>
                <c:ptCount val="3"/>
                <c:pt idx="0">
                  <c:v>0.29813664596273293</c:v>
                </c:pt>
                <c:pt idx="1">
                  <c:v>0.31621027383569861</c:v>
                </c:pt>
                <c:pt idx="2">
                  <c:v>0.30682117034921125</c:v>
                </c:pt>
              </c:numCache>
            </c:numRef>
          </c:val>
          <c:extLst>
            <c:ext xmlns:c16="http://schemas.microsoft.com/office/drawing/2014/chart" uri="{C3380CC4-5D6E-409C-BE32-E72D297353CC}">
              <c16:uniqueId val="{00000000-694B-409B-8866-B1FAF817BE52}"/>
            </c:ext>
          </c:extLst>
        </c:ser>
        <c:ser>
          <c:idx val="1"/>
          <c:order val="1"/>
          <c:tx>
            <c:strRef>
              <c:f>'Starts tables and charts'!$A$112</c:f>
              <c:strCache>
                <c:ptCount val="1"/>
                <c:pt idx="0">
                  <c:v>Adult (19+)</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'Starts tables and charts'!$B$110:$D$110</c:f>
              <c:strCache>
                <c:ptCount val="3"/>
                <c:pt idx="0">
                  <c:v>Burnley and Pendle</c:v>
                </c:pt>
                <c:pt idx="1">
                  <c:v>Lancashire </c:v>
                </c:pt>
                <c:pt idx="2">
                  <c:v>England Minus London</c:v>
                </c:pt>
              </c:strCache>
            </c:strRef>
          </c:cat>
          <c:val>
            <c:numRef>
              <c:f>'Starts tables and charts'!$B$112:$D$112</c:f>
              <c:numCache>
                <c:formatCode>0%</c:formatCode>
                <c:ptCount val="3"/>
                <c:pt idx="0">
                  <c:v>0.70186335403726707</c:v>
                </c:pt>
                <c:pt idx="1">
                  <c:v>0.68378972616430145</c:v>
                </c:pt>
                <c:pt idx="2">
                  <c:v>0.69318287566202863</c:v>
                </c:pt>
              </c:numCache>
            </c:numRef>
          </c:val>
          <c:extLst>
            <c:ext xmlns:c16="http://schemas.microsoft.com/office/drawing/2014/chart" uri="{C3380CC4-5D6E-409C-BE32-E72D297353CC}">
              <c16:uniqueId val="{00000001-694B-409B-8866-B1FAF817BE52}"/>
            </c:ext>
          </c:extLst>
        </c:ser>
        <c:dLbls>
          <c:dLblPos val="ctr"/>
          <c:showLegendKey val="0"/>
          <c:showVal val="1"/>
          <c:showCatName val="0"/>
          <c:showSerName val="0"/>
          <c:showPercent val="0"/>
          <c:showBubbleSize val="0"/>
        </c:dLbls>
        <c:gapWidth val="150"/>
        <c:overlap val="100"/>
        <c:axId val="247661576"/>
        <c:axId val="247665104"/>
      </c:barChart>
      <c:catAx>
        <c:axId val="24766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7665104"/>
        <c:crosses val="autoZero"/>
        <c:auto val="1"/>
        <c:lblAlgn val="ctr"/>
        <c:lblOffset val="100"/>
        <c:noMultiLvlLbl val="0"/>
      </c:catAx>
      <c:valAx>
        <c:axId val="247665104"/>
        <c:scaling>
          <c:orientation val="minMax"/>
        </c:scaling>
        <c:delete val="1"/>
        <c:axPos val="l"/>
        <c:numFmt formatCode="0%" sourceLinked="1"/>
        <c:majorTickMark val="none"/>
        <c:minorTickMark val="none"/>
        <c:tickLblPos val="nextTo"/>
        <c:crossAx val="247661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600"/>
              <a:t>Apprenticeship Starts 2018/19 by Level and Age</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'App Starts by Level'!$B$102</c:f>
              <c:strCache>
                <c:ptCount val="1"/>
                <c:pt idx="0">
                  <c:v>Intermediate (Level 2)</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Level'!$C$101:$E$101</c:f>
              <c:strCache>
                <c:ptCount val="3"/>
                <c:pt idx="0">
                  <c:v>Overall</c:v>
                </c:pt>
                <c:pt idx="1">
                  <c:v>Under 19</c:v>
                </c:pt>
                <c:pt idx="2">
                  <c:v>Over 19</c:v>
                </c:pt>
              </c:strCache>
            </c:strRef>
          </c:cat>
          <c:val>
            <c:numRef>
              <c:f>'App Starts by Level'!$C$102:$E$102</c:f>
              <c:numCache>
                <c:formatCode>0%</c:formatCode>
                <c:ptCount val="3"/>
                <c:pt idx="0">
                  <c:v>0.3503184713375796</c:v>
                </c:pt>
                <c:pt idx="1">
                  <c:v>0.45833333333333331</c:v>
                </c:pt>
                <c:pt idx="2">
                  <c:v>0.30275229357798167</c:v>
                </c:pt>
              </c:numCache>
            </c:numRef>
          </c:val>
          <c:extLst>
            <c:ext xmlns:c16="http://schemas.microsoft.com/office/drawing/2014/chart" uri="{C3380CC4-5D6E-409C-BE32-E72D297353CC}">
              <c16:uniqueId val="{00000000-16D4-47EB-8CA2-B9989012EC0C}"/>
            </c:ext>
          </c:extLst>
        </c:ser>
        <c:ser>
          <c:idx val="1"/>
          <c:order val="1"/>
          <c:tx>
            <c:strRef>
              <c:f>'App Starts by Level'!$B$103</c:f>
              <c:strCache>
                <c:ptCount val="1"/>
                <c:pt idx="0">
                  <c:v>Advanced (Level 3)</c:v>
                </c:pt>
              </c:strCache>
            </c:strRef>
          </c:tx>
          <c:spPr>
            <a:solidFill>
              <a:srgbClr val="FF9999"/>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Level'!$C$101:$E$101</c:f>
              <c:strCache>
                <c:ptCount val="3"/>
                <c:pt idx="0">
                  <c:v>Overall</c:v>
                </c:pt>
                <c:pt idx="1">
                  <c:v>Under 19</c:v>
                </c:pt>
                <c:pt idx="2">
                  <c:v>Over 19</c:v>
                </c:pt>
              </c:strCache>
            </c:strRef>
          </c:cat>
          <c:val>
            <c:numRef>
              <c:f>'App Starts by Level'!$C$103:$E$103</c:f>
              <c:numCache>
                <c:formatCode>0%</c:formatCode>
                <c:ptCount val="3"/>
                <c:pt idx="0">
                  <c:v>0.48407643312101911</c:v>
                </c:pt>
                <c:pt idx="1">
                  <c:v>0.5</c:v>
                </c:pt>
                <c:pt idx="2">
                  <c:v>0.47706422018348627</c:v>
                </c:pt>
              </c:numCache>
            </c:numRef>
          </c:val>
          <c:extLst>
            <c:ext xmlns:c16="http://schemas.microsoft.com/office/drawing/2014/chart" uri="{C3380CC4-5D6E-409C-BE32-E72D297353CC}">
              <c16:uniqueId val="{00000001-16D4-47EB-8CA2-B9989012EC0C}"/>
            </c:ext>
          </c:extLst>
        </c:ser>
        <c:ser>
          <c:idx val="2"/>
          <c:order val="2"/>
          <c:tx>
            <c:strRef>
              <c:f>'App Starts by Level'!$B$104</c:f>
              <c:strCache>
                <c:ptCount val="1"/>
                <c:pt idx="0">
                  <c:v>Higher (Level 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'App Starts by Level'!$C$101:$E$101</c:f>
              <c:strCache>
                <c:ptCount val="3"/>
                <c:pt idx="0">
                  <c:v>Overall</c:v>
                </c:pt>
                <c:pt idx="1">
                  <c:v>Under 19</c:v>
                </c:pt>
                <c:pt idx="2">
                  <c:v>Over 19</c:v>
                </c:pt>
              </c:strCache>
            </c:strRef>
          </c:cat>
          <c:val>
            <c:numRef>
              <c:f>'App Starts by Level'!$C$104:$E$104</c:f>
              <c:numCache>
                <c:formatCode>0%</c:formatCode>
                <c:ptCount val="3"/>
                <c:pt idx="0">
                  <c:v>0.16560509554140126</c:v>
                </c:pt>
                <c:pt idx="1">
                  <c:v>4.1666666666666664E-2</c:v>
                </c:pt>
                <c:pt idx="2">
                  <c:v>0.22018348623853212</c:v>
                </c:pt>
              </c:numCache>
            </c:numRef>
          </c:val>
          <c:extLst>
            <c:ext xmlns:c16="http://schemas.microsoft.com/office/drawing/2014/chart" uri="{C3380CC4-5D6E-409C-BE32-E72D297353CC}">
              <c16:uniqueId val="{00000002-16D4-47EB-8CA2-B9989012EC0C}"/>
            </c:ext>
          </c:extLst>
        </c:ser>
        <c:dLbls>
          <c:dLblPos val="outEnd"/>
          <c:showLegendKey val="0"/>
          <c:showVal val="1"/>
          <c:showCatName val="0"/>
          <c:showSerName val="0"/>
          <c:showPercent val="0"/>
          <c:showBubbleSize val="0"/>
        </c:dLbls>
        <c:gapWidth val="219"/>
        <c:overlap val="-27"/>
        <c:axId val="247663928"/>
        <c:axId val="247666672"/>
      </c:barChart>
      <c:catAx>
        <c:axId val="247663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47666672"/>
        <c:crosses val="autoZero"/>
        <c:auto val="1"/>
        <c:lblAlgn val="ctr"/>
        <c:lblOffset val="100"/>
        <c:noMultiLvlLbl val="0"/>
      </c:catAx>
      <c:valAx>
        <c:axId val="247666672"/>
        <c:scaling>
          <c:orientation val="minMax"/>
        </c:scaling>
        <c:delete val="1"/>
        <c:axPos val="l"/>
        <c:numFmt formatCode="0%" sourceLinked="1"/>
        <c:majorTickMark val="none"/>
        <c:minorTickMark val="none"/>
        <c:tickLblPos val="nextTo"/>
        <c:crossAx val="247663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6CA3C1-7355-4541-8C56-AD17AB604C08}" type="datetimeFigureOut">
              <a:rPr lang="en-GB" smtClean="0"/>
              <a:t>13/05/2020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86428-63C5-4749-9A75-517691014EB8}" type="slidenum">
              <a:rPr lang="en-GB" smtClean="0"/>
              <a:t>‹#›</a:t>
            </a:fld>
            <a:endParaRPr lang="en-GB"/>
          </a:p>
        </p:txBody>
      </p:sp>
    </p:spTree>
    <p:extLst>
      <p:ext uri="{BB962C8B-B14F-4D97-AF65-F5344CB8AC3E}">
        <p14:creationId xmlns:p14="http://schemas.microsoft.com/office/powerpoint/2010/main" val="326457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ancsSkillsHub@lancashirelep.co.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b="1" dirty="0" smtClean="0">
                <a:latin typeface="Arial" panose="020B0604020202020204" pitchFamily="34" charset="0"/>
                <a:cs typeface="Arial" panose="020B0604020202020204" pitchFamily="34" charset="0"/>
              </a:rPr>
              <a:t>*****PLEASE</a:t>
            </a:r>
            <a:r>
              <a:rPr lang="en-GB" sz="3200" b="1" baseline="0" dirty="0" smtClean="0">
                <a:latin typeface="Arial" panose="020B0604020202020204" pitchFamily="34" charset="0"/>
                <a:cs typeface="Arial" panose="020B0604020202020204" pitchFamily="34" charset="0"/>
              </a:rPr>
              <a:t> READ*****</a:t>
            </a:r>
          </a:p>
          <a:p>
            <a:endParaRPr lang="en-GB" baseline="0" dirty="0" smtClean="0"/>
          </a:p>
          <a:p>
            <a:pPr marL="0" indent="0">
              <a:buNone/>
            </a:pPr>
            <a:r>
              <a:rPr lang="en-GB" baseline="0" dirty="0" smtClean="0"/>
              <a:t>1) This slideshow is for </a:t>
            </a:r>
            <a:r>
              <a:rPr lang="en-GB" b="1" i="1" baseline="0" dirty="0" smtClean="0"/>
              <a:t>PRESENTATION USE </a:t>
            </a:r>
            <a:r>
              <a:rPr lang="en-GB" baseline="0" dirty="0" smtClean="0"/>
              <a:t>only. Please do not use these slides for print out/ hard copy as some of the slides will not make sense.  </a:t>
            </a:r>
          </a:p>
          <a:p>
            <a:pPr marL="0" indent="0">
              <a:buNone/>
            </a:pPr>
            <a:endParaRPr lang="en-GB" baseline="0" dirty="0" smtClean="0"/>
          </a:p>
          <a:p>
            <a:pPr marL="0" indent="0">
              <a:buNone/>
            </a:pPr>
            <a:r>
              <a:rPr lang="en-GB" baseline="0" dirty="0" smtClean="0"/>
              <a:t>2) Do not edit the content or animations on each of the slides, as this will affect the timings of the presentation. If you need to make the presentation shorter, removing whole slides will allow for the presentation to remain aligned with the animations and transitions. </a:t>
            </a:r>
          </a:p>
          <a:p>
            <a:pPr marL="0" indent="0">
              <a:buNone/>
            </a:pPr>
            <a:endParaRPr lang="en-GB" baseline="0" dirty="0" smtClean="0"/>
          </a:p>
          <a:p>
            <a:pPr marL="0" indent="0">
              <a:buNone/>
            </a:pPr>
            <a:r>
              <a:rPr lang="en-GB" baseline="0" dirty="0" smtClean="0"/>
              <a:t>3) The music will only play if the presentation is </a:t>
            </a:r>
            <a:r>
              <a:rPr lang="en-GB" b="1" baseline="0" dirty="0" smtClean="0"/>
              <a:t>started from the first slide</a:t>
            </a:r>
            <a:r>
              <a:rPr lang="en-GB" baseline="0" dirty="0" smtClean="0"/>
              <a:t>. Please avoid stopping and resuming the presentation, as this will result in a silent slideshow. </a:t>
            </a:r>
          </a:p>
          <a:p>
            <a:pPr marL="0" indent="0">
              <a:buNone/>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4) For any queries, please contact </a:t>
            </a:r>
            <a:r>
              <a:rPr lang="en-GB" sz="1200" u="sng" kern="1200" dirty="0" smtClean="0">
                <a:solidFill>
                  <a:schemeClr val="tx1"/>
                </a:solidFill>
                <a:effectLst/>
                <a:latin typeface="+mn-lt"/>
                <a:ea typeface="+mn-ea"/>
                <a:cs typeface="+mn-cs"/>
                <a:hlinkClick r:id="rId3"/>
              </a:rPr>
              <a:t>LancsSkillsHub@lancashirelep.co.uk</a:t>
            </a:r>
            <a:endParaRPr lang="en-GB" baseline="0" dirty="0" smtClean="0"/>
          </a:p>
          <a:p>
            <a:pPr marL="0" indent="0">
              <a:buNone/>
            </a:pPr>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1</a:t>
            </a:fld>
            <a:endParaRPr lang="en-GB"/>
          </a:p>
        </p:txBody>
      </p:sp>
    </p:spTree>
    <p:extLst>
      <p:ext uri="{BB962C8B-B14F-4D97-AF65-F5344CB8AC3E}">
        <p14:creationId xmlns:p14="http://schemas.microsoft.com/office/powerpoint/2010/main" val="102716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2</a:t>
            </a:fld>
            <a:endParaRPr lang="en-GB"/>
          </a:p>
        </p:txBody>
      </p:sp>
    </p:spTree>
    <p:extLst>
      <p:ext uri="{BB962C8B-B14F-4D97-AF65-F5344CB8AC3E}">
        <p14:creationId xmlns:p14="http://schemas.microsoft.com/office/powerpoint/2010/main" val="32530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4</a:t>
            </a:fld>
            <a:endParaRPr lang="en-GB"/>
          </a:p>
        </p:txBody>
      </p:sp>
    </p:spTree>
    <p:extLst>
      <p:ext uri="{BB962C8B-B14F-4D97-AF65-F5344CB8AC3E}">
        <p14:creationId xmlns:p14="http://schemas.microsoft.com/office/powerpoint/2010/main" val="3441947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7</a:t>
            </a:fld>
            <a:endParaRPr lang="en-GB"/>
          </a:p>
        </p:txBody>
      </p:sp>
    </p:spTree>
    <p:extLst>
      <p:ext uri="{BB962C8B-B14F-4D97-AF65-F5344CB8AC3E}">
        <p14:creationId xmlns:p14="http://schemas.microsoft.com/office/powerpoint/2010/main" val="332952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9</a:t>
            </a:fld>
            <a:endParaRPr lang="en-GB"/>
          </a:p>
        </p:txBody>
      </p:sp>
    </p:spTree>
    <p:extLst>
      <p:ext uri="{BB962C8B-B14F-4D97-AF65-F5344CB8AC3E}">
        <p14:creationId xmlns:p14="http://schemas.microsoft.com/office/powerpoint/2010/main" val="68435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013">
              <a:defRPr/>
            </a:pPr>
            <a:r>
              <a:rPr lang="en-GB" i="1" dirty="0" smtClean="0">
                <a:latin typeface="Arial" panose="020B0604020202020204" pitchFamily="34" charset="0"/>
                <a:cs typeface="Arial" panose="020B0604020202020204" pitchFamily="34" charset="0"/>
              </a:rPr>
              <a:t>Source: Careers Online - Weekly Earnings by Qualification, 2019</a:t>
            </a:r>
          </a:p>
          <a:p>
            <a:r>
              <a:rPr lang="en-GB" smtClean="0"/>
              <a:t>These</a:t>
            </a:r>
            <a:r>
              <a:rPr lang="en-GB" baseline="0" smtClean="0"/>
              <a:t> figures are national (rather than local) evidence, reflecting limits on data availability</a:t>
            </a:r>
            <a:endParaRPr lang="en-GB" smtClean="0"/>
          </a:p>
          <a:p>
            <a:endParaRPr lang="en-GB" dirty="0"/>
          </a:p>
        </p:txBody>
      </p:sp>
      <p:sp>
        <p:nvSpPr>
          <p:cNvPr id="4" name="Slide Number Placeholder 3"/>
          <p:cNvSpPr>
            <a:spLocks noGrp="1"/>
          </p:cNvSpPr>
          <p:nvPr>
            <p:ph type="sldNum" sz="quarter" idx="10"/>
          </p:nvPr>
        </p:nvSpPr>
        <p:spPr/>
        <p:txBody>
          <a:bodyPr/>
          <a:lstStyle/>
          <a:p>
            <a:fld id="{306C286F-1F9B-4358-8809-57112A52818C}" type="slidenum">
              <a:rPr lang="en-GB" smtClean="0"/>
              <a:t>13</a:t>
            </a:fld>
            <a:endParaRPr lang="en-GB"/>
          </a:p>
        </p:txBody>
      </p:sp>
    </p:spTree>
    <p:extLst>
      <p:ext uri="{BB962C8B-B14F-4D97-AF65-F5344CB8AC3E}">
        <p14:creationId xmlns:p14="http://schemas.microsoft.com/office/powerpoint/2010/main" val="1808088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smtClean="0">
                <a:solidFill>
                  <a:schemeClr val="tx1"/>
                </a:solidFill>
                <a:effectLst/>
                <a:latin typeface="+mn-lt"/>
                <a:ea typeface="+mn-ea"/>
                <a:cs typeface="+mn-cs"/>
              </a:rPr>
              <a:t>Due to data limitations, the analysis of the student</a:t>
            </a:r>
            <a:r>
              <a:rPr lang="en-GB" sz="1200" i="0" kern="1200" baseline="0" dirty="0" smtClean="0">
                <a:solidFill>
                  <a:schemeClr val="tx1"/>
                </a:solidFill>
                <a:effectLst/>
                <a:latin typeface="+mn-lt"/>
                <a:ea typeface="+mn-ea"/>
                <a:cs typeface="+mn-cs"/>
              </a:rPr>
              <a:t> age profile </a:t>
            </a:r>
            <a:r>
              <a:rPr lang="en-GB" sz="1200" i="0" kern="1200" dirty="0" smtClean="0">
                <a:solidFill>
                  <a:schemeClr val="tx1"/>
                </a:solidFill>
                <a:effectLst/>
                <a:latin typeface="+mn-lt"/>
                <a:ea typeface="+mn-ea"/>
                <a:cs typeface="+mn-cs"/>
              </a:rPr>
              <a:t>relates to FE provision that is ESFA-funded and captured in Individualised Learner Record returns only. This excludes school sixth form provision which accounts </a:t>
            </a:r>
            <a:r>
              <a:rPr lang="en-GB" sz="1200" i="0" kern="1200" smtClean="0">
                <a:solidFill>
                  <a:schemeClr val="tx1"/>
                </a:solidFill>
                <a:effectLst/>
                <a:latin typeface="+mn-lt"/>
                <a:ea typeface="+mn-ea"/>
                <a:cs typeface="+mn-cs"/>
              </a:rPr>
              <a:t>for 196 </a:t>
            </a:r>
            <a:r>
              <a:rPr lang="en-GB" sz="1200" i="0" kern="1200" dirty="0" smtClean="0">
                <a:solidFill>
                  <a:schemeClr val="tx1"/>
                </a:solidFill>
                <a:effectLst/>
                <a:latin typeface="+mn-lt"/>
                <a:ea typeface="+mn-ea"/>
                <a:cs typeface="+mn-cs"/>
              </a:rPr>
              <a:t>learners</a:t>
            </a:r>
            <a:endParaRPr lang="en-GB" i="0" dirty="0" smtClean="0"/>
          </a:p>
          <a:p>
            <a:endParaRPr lang="en-GB" dirty="0"/>
          </a:p>
        </p:txBody>
      </p:sp>
      <p:sp>
        <p:nvSpPr>
          <p:cNvPr id="4" name="Slide Number Placeholder 3"/>
          <p:cNvSpPr>
            <a:spLocks noGrp="1"/>
          </p:cNvSpPr>
          <p:nvPr>
            <p:ph type="sldNum" sz="quarter" idx="10"/>
          </p:nvPr>
        </p:nvSpPr>
        <p:spPr/>
        <p:txBody>
          <a:bodyPr/>
          <a:lstStyle/>
          <a:p>
            <a:fld id="{98E86428-63C5-4749-9A75-517691014EB8}" type="slidenum">
              <a:rPr lang="en-GB" smtClean="0"/>
              <a:t>15</a:t>
            </a:fld>
            <a:endParaRPr lang="en-GB"/>
          </a:p>
        </p:txBody>
      </p:sp>
    </p:spTree>
    <p:extLst>
      <p:ext uri="{BB962C8B-B14F-4D97-AF65-F5344CB8AC3E}">
        <p14:creationId xmlns:p14="http://schemas.microsoft.com/office/powerpoint/2010/main" val="742342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51777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410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1074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76430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93FE0A-7712-486D-98AC-FCBF0A720B27}" type="datetimeFigureOut">
              <a:rPr lang="en-GB" smtClean="0"/>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8634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7342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E93FE0A-7712-486D-98AC-FCBF0A720B27}" type="datetimeFigureOut">
              <a:rPr lang="en-GB" smtClean="0"/>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6028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E93FE0A-7712-486D-98AC-FCBF0A720B27}" type="datetimeFigureOut">
              <a:rPr lang="en-GB" smtClean="0"/>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48402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3FE0A-7712-486D-98AC-FCBF0A720B27}" type="datetimeFigureOut">
              <a:rPr lang="en-GB" smtClean="0"/>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124388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243795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3FE0A-7712-486D-98AC-FCBF0A720B27}" type="datetimeFigureOut">
              <a:rPr lang="en-GB" smtClean="0"/>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4DB347-3920-44CD-8C6C-4DE09D1C56B1}" type="slidenum">
              <a:rPr lang="en-GB" smtClean="0"/>
              <a:t>‹#›</a:t>
            </a:fld>
            <a:endParaRPr lang="en-GB"/>
          </a:p>
        </p:txBody>
      </p:sp>
    </p:spTree>
    <p:extLst>
      <p:ext uri="{BB962C8B-B14F-4D97-AF65-F5344CB8AC3E}">
        <p14:creationId xmlns:p14="http://schemas.microsoft.com/office/powerpoint/2010/main" val="74277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3FE0A-7712-486D-98AC-FCBF0A720B27}" type="datetimeFigureOut">
              <a:rPr lang="en-GB" smtClean="0"/>
              <a:t>13/05/2020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DB347-3920-44CD-8C6C-4DE09D1C56B1}" type="slidenum">
              <a:rPr lang="en-GB" smtClean="0"/>
              <a:t>‹#›</a:t>
            </a:fld>
            <a:endParaRPr lang="en-GB"/>
          </a:p>
        </p:txBody>
      </p:sp>
    </p:spTree>
    <p:extLst>
      <p:ext uri="{BB962C8B-B14F-4D97-AF65-F5344CB8AC3E}">
        <p14:creationId xmlns:p14="http://schemas.microsoft.com/office/powerpoint/2010/main" val="993196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lancashireskillshub.co.uk/wp-content/uploads/2020/05/FINAL_Burnley-and-Pendle_TTWA-REPORT_12.05.2020.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jpe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063" y="2223769"/>
            <a:ext cx="5071162" cy="2387600"/>
          </a:xfrm>
        </p:spPr>
        <p:txBody>
          <a:bodyPr>
            <a:noAutofit/>
          </a:bodyPr>
          <a:lstStyle/>
          <a:p>
            <a:pPr algn="l"/>
            <a:r>
              <a:rPr lang="en-GB" sz="4400" b="1" dirty="0">
                <a:latin typeface="Arial" panose="020B0604020202020204" pitchFamily="34" charset="0"/>
                <a:cs typeface="Arial" panose="020B0604020202020204" pitchFamily="34" charset="0"/>
              </a:rPr>
              <a:t>Work and job opportunities in your area</a:t>
            </a:r>
            <a:endParaRPr lang="en-GB" sz="4400" dirty="0">
              <a:latin typeface="Arial" panose="020B0604020202020204" pitchFamily="34" charset="0"/>
              <a:cs typeface="Arial" panose="020B0604020202020204" pitchFamily="34" charset="0"/>
            </a:endParaRPr>
          </a:p>
        </p:txBody>
      </p:sp>
      <p:pic>
        <p:nvPicPr>
          <p:cNvPr id="17" name="Picture 16"/>
          <p:cNvPicPr/>
          <p:nvPr/>
        </p:nvPicPr>
        <p:blipFill rotWithShape="1">
          <a:blip r:embed="rId5">
            <a:extLst>
              <a:ext uri="{28A0092B-C50C-407E-A947-70E740481C1C}">
                <a14:useLocalDpi xmlns:a14="http://schemas.microsoft.com/office/drawing/2010/main" val="0"/>
              </a:ext>
            </a:extLst>
          </a:blip>
          <a:srcRect r="3626"/>
          <a:stretch/>
        </p:blipFill>
        <p:spPr bwMode="auto">
          <a:xfrm>
            <a:off x="6239905" y="1030287"/>
            <a:ext cx="4210050" cy="4774565"/>
          </a:xfrm>
          <a:prstGeom prst="rect">
            <a:avLst/>
          </a:prstGeom>
          <a:noFill/>
          <a:ln>
            <a:noFill/>
          </a:ln>
          <a:extLst>
            <a:ext uri="{53640926-AAD7-44D8-BBD7-CCE9431645EC}">
              <a14:shadowObscured xmlns:a14="http://schemas.microsoft.com/office/drawing/2010/main"/>
            </a:ext>
          </a:extLst>
        </p:spPr>
      </p:pic>
      <p:pic>
        <p:nvPicPr>
          <p:cNvPr id="5" name="Picture 4"/>
          <p:cNvPicPr>
            <a:picLocks noChangeAspect="1"/>
          </p:cNvPicPr>
          <p:nvPr/>
        </p:nvPicPr>
        <p:blipFill>
          <a:blip r:embed="rId6"/>
          <a:stretch>
            <a:fillRect/>
          </a:stretch>
        </p:blipFill>
        <p:spPr>
          <a:xfrm>
            <a:off x="9352675" y="2875838"/>
            <a:ext cx="1078228" cy="1388904"/>
          </a:xfrm>
          <a:prstGeom prst="rect">
            <a:avLst/>
          </a:prstGeom>
        </p:spPr>
      </p:pic>
      <p:pic>
        <p:nvPicPr>
          <p:cNvPr id="18" name="Picture 17"/>
          <p:cNvPicPr>
            <a:picLocks noChangeAspect="1"/>
          </p:cNvPicPr>
          <p:nvPr/>
        </p:nvPicPr>
        <p:blipFill>
          <a:blip r:embed="rId6"/>
          <a:stretch>
            <a:fillRect/>
          </a:stretch>
        </p:blipFill>
        <p:spPr>
          <a:xfrm>
            <a:off x="9352675" y="2878025"/>
            <a:ext cx="1078228" cy="1388904"/>
          </a:xfrm>
          <a:prstGeom prst="rect">
            <a:avLst/>
          </a:prstGeom>
        </p:spPr>
      </p:pic>
      <p:pic>
        <p:nvPicPr>
          <p:cNvPr id="19" name="Picture 18"/>
          <p:cNvPicPr>
            <a:picLocks noChangeAspect="1"/>
          </p:cNvPicPr>
          <p:nvPr/>
        </p:nvPicPr>
        <p:blipFill>
          <a:blip r:embed="rId6"/>
          <a:stretch>
            <a:fillRect/>
          </a:stretch>
        </p:blipFill>
        <p:spPr>
          <a:xfrm>
            <a:off x="9354685" y="2873651"/>
            <a:ext cx="1078228" cy="1388904"/>
          </a:xfrm>
          <a:prstGeom prst="rect">
            <a:avLst/>
          </a:prstGeom>
        </p:spPr>
      </p:pic>
      <p:pic>
        <p:nvPicPr>
          <p:cNvPr id="3" name="Compressor_Works_Twa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1200" y="7231743"/>
            <a:ext cx="609600" cy="609600"/>
          </a:xfrm>
          <a:prstGeom prst="rect">
            <a:avLst/>
          </a:prstGeom>
        </p:spPr>
      </p:pic>
    </p:spTree>
    <p:extLst>
      <p:ext uri="{BB962C8B-B14F-4D97-AF65-F5344CB8AC3E}">
        <p14:creationId xmlns:p14="http://schemas.microsoft.com/office/powerpoint/2010/main" val="3519113589"/>
      </p:ext>
    </p:extLst>
  </p:cSld>
  <p:clrMapOvr>
    <a:masterClrMapping/>
  </p:clrMapOvr>
  <mc:AlternateContent xmlns:mc="http://schemas.openxmlformats.org/markup-compatibility/2006" xmlns:p14="http://schemas.microsoft.com/office/powerpoint/2010/main">
    <mc:Choice Requires="p14">
      <p:transition spd="med" p14:dur="700" advTm="10000">
        <p:fade/>
      </p:transition>
    </mc:Choice>
    <mc:Fallback xmlns="">
      <p:transition spd="med"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par>
                          <p:cTn id="14" fill="hold">
                            <p:stCondLst>
                              <p:cond delay="1000"/>
                            </p:stCondLst>
                            <p:childTnLst>
                              <p:par>
                                <p:cTn id="15" presetID="32" presetClass="emph" presetSubtype="0" fill="hold" nodeType="afterEffect">
                                  <p:stCondLst>
                                    <p:cond delay="3000"/>
                                  </p:stCondLst>
                                  <p:childTnLst>
                                    <p:animRot by="120000">
                                      <p:cBhvr>
                                        <p:cTn id="16" dur="100" fill="hold">
                                          <p:stCondLst>
                                            <p:cond delay="0"/>
                                          </p:stCondLst>
                                        </p:cTn>
                                        <p:tgtEl>
                                          <p:spTgt spid="18"/>
                                        </p:tgtEl>
                                        <p:attrNameLst>
                                          <p:attrName>r</p:attrName>
                                        </p:attrNameLst>
                                      </p:cBhvr>
                                    </p:animRot>
                                    <p:animRot by="-240000">
                                      <p:cBhvr>
                                        <p:cTn id="17" dur="200" fill="hold">
                                          <p:stCondLst>
                                            <p:cond delay="200"/>
                                          </p:stCondLst>
                                        </p:cTn>
                                        <p:tgtEl>
                                          <p:spTgt spid="18"/>
                                        </p:tgtEl>
                                        <p:attrNameLst>
                                          <p:attrName>r</p:attrName>
                                        </p:attrNameLst>
                                      </p:cBhvr>
                                    </p:animRot>
                                    <p:animRot by="240000">
                                      <p:cBhvr>
                                        <p:cTn id="18" dur="200" fill="hold">
                                          <p:stCondLst>
                                            <p:cond delay="400"/>
                                          </p:stCondLst>
                                        </p:cTn>
                                        <p:tgtEl>
                                          <p:spTgt spid="18"/>
                                        </p:tgtEl>
                                        <p:attrNameLst>
                                          <p:attrName>r</p:attrName>
                                        </p:attrNameLst>
                                      </p:cBhvr>
                                    </p:animRot>
                                    <p:animRot by="-240000">
                                      <p:cBhvr>
                                        <p:cTn id="19" dur="200" fill="hold">
                                          <p:stCondLst>
                                            <p:cond delay="600"/>
                                          </p:stCondLst>
                                        </p:cTn>
                                        <p:tgtEl>
                                          <p:spTgt spid="18"/>
                                        </p:tgtEl>
                                        <p:attrNameLst>
                                          <p:attrName>r</p:attrName>
                                        </p:attrNameLst>
                                      </p:cBhvr>
                                    </p:animRot>
                                    <p:animRot by="120000">
                                      <p:cBhvr>
                                        <p:cTn id="20" dur="200" fill="hold">
                                          <p:stCondLst>
                                            <p:cond delay="800"/>
                                          </p:stCondLst>
                                        </p:cTn>
                                        <p:tgtEl>
                                          <p:spTgt spid="18"/>
                                        </p:tgtEl>
                                        <p:attrNameLst>
                                          <p:attrName>r</p:attrName>
                                        </p:attrNameLst>
                                      </p:cBhvr>
                                    </p:animRot>
                                  </p:childTnLst>
                                </p:cTn>
                              </p:par>
                            </p:childTnLst>
                          </p:cTn>
                        </p:par>
                        <p:par>
                          <p:cTn id="21" fill="hold">
                            <p:stCondLst>
                              <p:cond delay="5000"/>
                            </p:stCondLst>
                            <p:childTnLst>
                              <p:par>
                                <p:cTn id="22" presetID="32" presetClass="emph" presetSubtype="0" fill="hold" nodeType="afterEffect">
                                  <p:stCondLst>
                                    <p:cond delay="3000"/>
                                  </p:stCondLst>
                                  <p:childTnLst>
                                    <p:animRot by="120000">
                                      <p:cBhvr>
                                        <p:cTn id="23" dur="100" fill="hold">
                                          <p:stCondLst>
                                            <p:cond delay="0"/>
                                          </p:stCondLst>
                                        </p:cTn>
                                        <p:tgtEl>
                                          <p:spTgt spid="19"/>
                                        </p:tgtEl>
                                        <p:attrNameLst>
                                          <p:attrName>r</p:attrName>
                                        </p:attrNameLst>
                                      </p:cBhvr>
                                    </p:animRot>
                                    <p:animRot by="-240000">
                                      <p:cBhvr>
                                        <p:cTn id="24" dur="200" fill="hold">
                                          <p:stCondLst>
                                            <p:cond delay="200"/>
                                          </p:stCondLst>
                                        </p:cTn>
                                        <p:tgtEl>
                                          <p:spTgt spid="19"/>
                                        </p:tgtEl>
                                        <p:attrNameLst>
                                          <p:attrName>r</p:attrName>
                                        </p:attrNameLst>
                                      </p:cBhvr>
                                    </p:animRot>
                                    <p:animRot by="240000">
                                      <p:cBhvr>
                                        <p:cTn id="25" dur="200" fill="hold">
                                          <p:stCondLst>
                                            <p:cond delay="400"/>
                                          </p:stCondLst>
                                        </p:cTn>
                                        <p:tgtEl>
                                          <p:spTgt spid="19"/>
                                        </p:tgtEl>
                                        <p:attrNameLst>
                                          <p:attrName>r</p:attrName>
                                        </p:attrNameLst>
                                      </p:cBhvr>
                                    </p:animRot>
                                    <p:animRot by="-240000">
                                      <p:cBhvr>
                                        <p:cTn id="26" dur="200" fill="hold">
                                          <p:stCondLst>
                                            <p:cond delay="600"/>
                                          </p:stCondLst>
                                        </p:cTn>
                                        <p:tgtEl>
                                          <p:spTgt spid="19"/>
                                        </p:tgtEl>
                                        <p:attrNameLst>
                                          <p:attrName>r</p:attrName>
                                        </p:attrNameLst>
                                      </p:cBhvr>
                                    </p:animRot>
                                    <p:animRot by="120000">
                                      <p:cBhvr>
                                        <p:cTn id="27" dur="200" fill="hold">
                                          <p:stCondLst>
                                            <p:cond delay="8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320" y="906318"/>
            <a:ext cx="10515600" cy="938213"/>
          </a:xfrm>
        </p:spPr>
        <p:txBody>
          <a:bodyPr>
            <a:noAutofit/>
          </a:bodyPr>
          <a:lstStyle/>
          <a:p>
            <a:r>
              <a:rPr lang="en-GB" sz="2400" b="1" dirty="0" smtClean="0">
                <a:latin typeface="Arial" panose="020B0604020202020204" pitchFamily="34" charset="0"/>
                <a:cs typeface="Arial" panose="020B0604020202020204" pitchFamily="34" charset="0"/>
              </a:rPr>
              <a:t>Local employers will </a:t>
            </a:r>
            <a:r>
              <a:rPr lang="en-GB" sz="2400" b="1" dirty="0" smtClean="0">
                <a:solidFill>
                  <a:srgbClr val="C00000"/>
                </a:solidFill>
                <a:latin typeface="Arial" panose="020B0604020202020204" pitchFamily="34" charset="0"/>
                <a:cs typeface="Arial" panose="020B0604020202020204" pitchFamily="34" charset="0"/>
              </a:rPr>
              <a:t>need to recruit over 7,900 workers </a:t>
            </a:r>
            <a:r>
              <a:rPr lang="en-GB" sz="2400" b="1" dirty="0">
                <a:solidFill>
                  <a:srgbClr val="C00000"/>
                </a:solidFill>
                <a:latin typeface="Arial Black" panose="020B0A04020102020204" pitchFamily="34" charset="0"/>
                <a:cs typeface="Arial" panose="020B0604020202020204" pitchFamily="34" charset="0"/>
              </a:rPr>
              <a:t>each year </a:t>
            </a:r>
            <a:r>
              <a:rPr lang="en-GB" sz="2400" b="1" dirty="0">
                <a:solidFill>
                  <a:srgbClr val="C00000"/>
                </a:solidFill>
                <a:latin typeface="Arial" panose="020B0604020202020204" pitchFamily="34" charset="0"/>
                <a:cs typeface="Arial" panose="020B0604020202020204" pitchFamily="34" charset="0"/>
              </a:rPr>
              <a:t>over the next decade </a:t>
            </a:r>
            <a:r>
              <a:rPr lang="en-GB" sz="2400" b="1" dirty="0">
                <a:latin typeface="Arial" panose="020B0604020202020204" pitchFamily="34" charset="0"/>
                <a:cs typeface="Arial" panose="020B0604020202020204" pitchFamily="34" charset="0"/>
              </a:rPr>
              <a:t>to meet sector growth and replace those leaving their </a:t>
            </a:r>
            <a:r>
              <a:rPr lang="en-GB" sz="2400" b="1" dirty="0" smtClean="0">
                <a:latin typeface="Arial" panose="020B0604020202020204" pitchFamily="34" charset="0"/>
                <a:cs typeface="Arial" panose="020B0604020202020204" pitchFamily="34" charset="0"/>
              </a:rPr>
              <a:t>jobs </a:t>
            </a:r>
            <a:endParaRPr lang="en-GB" sz="2400" dirty="0"/>
          </a:p>
        </p:txBody>
      </p:sp>
      <p:grpSp>
        <p:nvGrpSpPr>
          <p:cNvPr id="12" name="Group 11"/>
          <p:cNvGrpSpPr/>
          <p:nvPr/>
        </p:nvGrpSpPr>
        <p:grpSpPr>
          <a:xfrm>
            <a:off x="829706" y="2113243"/>
            <a:ext cx="1277003" cy="1277003"/>
            <a:chOff x="3100509" y="4635925"/>
            <a:chExt cx="989965" cy="989965"/>
          </a:xfrm>
        </p:grpSpPr>
        <p:sp>
          <p:nvSpPr>
            <p:cNvPr id="13"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14"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15"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16"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17" name="object 40"/>
          <p:cNvSpPr txBox="1"/>
          <p:nvPr/>
        </p:nvSpPr>
        <p:spPr>
          <a:xfrm>
            <a:off x="223142" y="3419616"/>
            <a:ext cx="2490133"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1,500 </a:t>
            </a:r>
            <a:r>
              <a:rPr sz="2400" b="1" spc="-5" dirty="0" smtClean="0">
                <a:solidFill>
                  <a:srgbClr val="C00000"/>
                </a:solidFill>
                <a:latin typeface="Arial"/>
                <a:cs typeface="Arial"/>
              </a:rPr>
              <a:t>JOBS</a:t>
            </a:r>
          </a:p>
          <a:p>
            <a:pPr marL="12700" algn="ctr">
              <a:lnSpc>
                <a:spcPct val="100000"/>
              </a:lnSpc>
            </a:pPr>
            <a:r>
              <a:rPr lang="en-GB" sz="1600" b="1" spc="-25" dirty="0" smtClean="0">
                <a:solidFill>
                  <a:srgbClr val="FF9999"/>
                </a:solidFill>
                <a:latin typeface="Arial"/>
                <a:cs typeface="Arial"/>
              </a:rPr>
              <a:t>Wholesale and Retail</a:t>
            </a:r>
            <a:endParaRPr sz="1600" b="1" dirty="0">
              <a:solidFill>
                <a:srgbClr val="FF9999"/>
              </a:solidFill>
              <a:latin typeface="Arial"/>
              <a:cs typeface="Arial"/>
            </a:endParaRPr>
          </a:p>
        </p:txBody>
      </p:sp>
      <p:sp>
        <p:nvSpPr>
          <p:cNvPr id="18" name="object 13"/>
          <p:cNvSpPr/>
          <p:nvPr/>
        </p:nvSpPr>
        <p:spPr>
          <a:xfrm>
            <a:off x="7486452" y="2109696"/>
            <a:ext cx="1288336" cy="1272181"/>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19" name="object 36"/>
          <p:cNvSpPr txBox="1"/>
          <p:nvPr/>
        </p:nvSpPr>
        <p:spPr>
          <a:xfrm>
            <a:off x="6351598" y="3419507"/>
            <a:ext cx="3570626"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900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1600" b="1" spc="-5" dirty="0" smtClean="0">
                <a:solidFill>
                  <a:srgbClr val="FF9999"/>
                </a:solidFill>
                <a:latin typeface="Arial"/>
                <a:cs typeface="Arial"/>
              </a:rPr>
              <a:t>Health and Social Care</a:t>
            </a:r>
            <a:endParaRPr sz="1600" b="1" dirty="0">
              <a:solidFill>
                <a:srgbClr val="FF9999"/>
              </a:solidFill>
              <a:latin typeface="Arial"/>
              <a:cs typeface="Arial"/>
            </a:endParaRPr>
          </a:p>
        </p:txBody>
      </p:sp>
      <p:sp>
        <p:nvSpPr>
          <p:cNvPr id="20" name="object 40"/>
          <p:cNvSpPr txBox="1"/>
          <p:nvPr/>
        </p:nvSpPr>
        <p:spPr>
          <a:xfrm>
            <a:off x="2654968" y="3434258"/>
            <a:ext cx="220831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1,200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Financial and Professional Sector</a:t>
            </a:r>
            <a:endParaRPr sz="1600" b="1" dirty="0">
              <a:solidFill>
                <a:srgbClr val="FF9999"/>
              </a:solidFill>
              <a:latin typeface="Arial"/>
              <a:cs typeface="Arial"/>
            </a:endParaRPr>
          </a:p>
        </p:txBody>
      </p:sp>
      <p:sp>
        <p:nvSpPr>
          <p:cNvPr id="21" name="object 49"/>
          <p:cNvSpPr/>
          <p:nvPr/>
        </p:nvSpPr>
        <p:spPr>
          <a:xfrm>
            <a:off x="3427584" y="3077080"/>
            <a:ext cx="246093" cy="121046"/>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22" name="object 50"/>
          <p:cNvSpPr/>
          <p:nvPr/>
        </p:nvSpPr>
        <p:spPr>
          <a:xfrm>
            <a:off x="3473973" y="3076620"/>
            <a:ext cx="634238" cy="302113"/>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23" name="object 51"/>
          <p:cNvSpPr/>
          <p:nvPr/>
        </p:nvSpPr>
        <p:spPr>
          <a:xfrm>
            <a:off x="3588070" y="2622915"/>
            <a:ext cx="221082" cy="274102"/>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24" name="object 52"/>
          <p:cNvSpPr/>
          <p:nvPr/>
        </p:nvSpPr>
        <p:spPr>
          <a:xfrm>
            <a:off x="3748187" y="1980610"/>
            <a:ext cx="245092" cy="11704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25" name="object 53"/>
          <p:cNvSpPr/>
          <p:nvPr/>
        </p:nvSpPr>
        <p:spPr>
          <a:xfrm>
            <a:off x="3354261" y="2986706"/>
            <a:ext cx="543203" cy="61023"/>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26" name="object 54"/>
          <p:cNvSpPr/>
          <p:nvPr/>
        </p:nvSpPr>
        <p:spPr>
          <a:xfrm>
            <a:off x="3908424" y="2396528"/>
            <a:ext cx="365137" cy="801298"/>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27" name="object 55"/>
          <p:cNvSpPr/>
          <p:nvPr/>
        </p:nvSpPr>
        <p:spPr>
          <a:xfrm>
            <a:off x="3836251" y="2263708"/>
            <a:ext cx="241090" cy="241090"/>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28" name="object 56"/>
          <p:cNvSpPr/>
          <p:nvPr/>
        </p:nvSpPr>
        <p:spPr>
          <a:xfrm>
            <a:off x="3896502" y="2323970"/>
            <a:ext cx="121046" cy="121046"/>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29" name="object 57"/>
          <p:cNvSpPr/>
          <p:nvPr/>
        </p:nvSpPr>
        <p:spPr>
          <a:xfrm>
            <a:off x="3612364" y="2076912"/>
            <a:ext cx="345130" cy="580217"/>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sp>
        <p:nvSpPr>
          <p:cNvPr id="30" name="object 38"/>
          <p:cNvSpPr txBox="1"/>
          <p:nvPr/>
        </p:nvSpPr>
        <p:spPr>
          <a:xfrm>
            <a:off x="4745517" y="3412378"/>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Manufacturing</a:t>
            </a:r>
            <a:endParaRPr b="1" dirty="0">
              <a:solidFill>
                <a:srgbClr val="FF7C80"/>
              </a:solidFill>
              <a:latin typeface="Arial"/>
              <a:cs typeface="Arial"/>
            </a:endParaRPr>
          </a:p>
        </p:txBody>
      </p:sp>
      <p:sp>
        <p:nvSpPr>
          <p:cNvPr id="31" name="object 43"/>
          <p:cNvSpPr/>
          <p:nvPr/>
        </p:nvSpPr>
        <p:spPr>
          <a:xfrm>
            <a:off x="5505960" y="2259350"/>
            <a:ext cx="857059" cy="1039968"/>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32" name="object 48"/>
          <p:cNvSpPr/>
          <p:nvPr/>
        </p:nvSpPr>
        <p:spPr>
          <a:xfrm>
            <a:off x="5627203" y="1847986"/>
            <a:ext cx="614574" cy="347004"/>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3" name="object 58"/>
          <p:cNvSpPr/>
          <p:nvPr/>
        </p:nvSpPr>
        <p:spPr>
          <a:xfrm>
            <a:off x="3088638" y="4793460"/>
            <a:ext cx="1126942" cy="1126942"/>
          </a:xfrm>
          <a:custGeom>
            <a:avLst/>
            <a:gdLst/>
            <a:ahLst/>
            <a:cxnLst/>
            <a:rect l="l" t="t" r="r" b="b"/>
            <a:pathLst>
              <a:path w="761364" h="761364">
                <a:moveTo>
                  <a:pt x="380390" y="0"/>
                </a:moveTo>
                <a:lnTo>
                  <a:pt x="332675" y="2963"/>
                </a:lnTo>
                <a:lnTo>
                  <a:pt x="286728" y="11616"/>
                </a:lnTo>
                <a:lnTo>
                  <a:pt x="242907" y="25603"/>
                </a:lnTo>
                <a:lnTo>
                  <a:pt x="201567" y="44566"/>
                </a:lnTo>
                <a:lnTo>
                  <a:pt x="163065" y="68149"/>
                </a:lnTo>
                <a:lnTo>
                  <a:pt x="127758" y="95997"/>
                </a:lnTo>
                <a:lnTo>
                  <a:pt x="96002" y="127753"/>
                </a:lnTo>
                <a:lnTo>
                  <a:pt x="68153" y="163059"/>
                </a:lnTo>
                <a:lnTo>
                  <a:pt x="44568" y="201561"/>
                </a:lnTo>
                <a:lnTo>
                  <a:pt x="25604" y="242901"/>
                </a:lnTo>
                <a:lnTo>
                  <a:pt x="11617" y="286724"/>
                </a:lnTo>
                <a:lnTo>
                  <a:pt x="2963" y="332672"/>
                </a:lnTo>
                <a:lnTo>
                  <a:pt x="0" y="380390"/>
                </a:lnTo>
                <a:lnTo>
                  <a:pt x="2963" y="428107"/>
                </a:lnTo>
                <a:lnTo>
                  <a:pt x="11617" y="474054"/>
                </a:lnTo>
                <a:lnTo>
                  <a:pt x="25604" y="517873"/>
                </a:lnTo>
                <a:lnTo>
                  <a:pt x="44568" y="559210"/>
                </a:lnTo>
                <a:lnTo>
                  <a:pt x="68153" y="597708"/>
                </a:lnTo>
                <a:lnTo>
                  <a:pt x="96002" y="633010"/>
                </a:lnTo>
                <a:lnTo>
                  <a:pt x="127758" y="664761"/>
                </a:lnTo>
                <a:lnTo>
                  <a:pt x="163065" y="692605"/>
                </a:lnTo>
                <a:lnTo>
                  <a:pt x="201567" y="716185"/>
                </a:lnTo>
                <a:lnTo>
                  <a:pt x="242907" y="735144"/>
                </a:lnTo>
                <a:lnTo>
                  <a:pt x="286728" y="749128"/>
                </a:lnTo>
                <a:lnTo>
                  <a:pt x="332675" y="757779"/>
                </a:lnTo>
                <a:lnTo>
                  <a:pt x="380390" y="760742"/>
                </a:lnTo>
                <a:lnTo>
                  <a:pt x="428105" y="757779"/>
                </a:lnTo>
                <a:lnTo>
                  <a:pt x="474050" y="749128"/>
                </a:lnTo>
                <a:lnTo>
                  <a:pt x="517870" y="735144"/>
                </a:lnTo>
                <a:lnTo>
                  <a:pt x="559207" y="716185"/>
                </a:lnTo>
                <a:lnTo>
                  <a:pt x="597707" y="692605"/>
                </a:lnTo>
                <a:lnTo>
                  <a:pt x="633011" y="664761"/>
                </a:lnTo>
                <a:lnTo>
                  <a:pt x="664764" y="633010"/>
                </a:lnTo>
                <a:lnTo>
                  <a:pt x="692610" y="597708"/>
                </a:lnTo>
                <a:lnTo>
                  <a:pt x="716192" y="559210"/>
                </a:lnTo>
                <a:lnTo>
                  <a:pt x="735154" y="517873"/>
                </a:lnTo>
                <a:lnTo>
                  <a:pt x="749139" y="474054"/>
                </a:lnTo>
                <a:lnTo>
                  <a:pt x="757792" y="428107"/>
                </a:lnTo>
                <a:lnTo>
                  <a:pt x="760755" y="380390"/>
                </a:lnTo>
                <a:lnTo>
                  <a:pt x="757792" y="332672"/>
                </a:lnTo>
                <a:lnTo>
                  <a:pt x="749139" y="286724"/>
                </a:lnTo>
                <a:lnTo>
                  <a:pt x="735154" y="242901"/>
                </a:lnTo>
                <a:lnTo>
                  <a:pt x="716192" y="201561"/>
                </a:lnTo>
                <a:lnTo>
                  <a:pt x="692610" y="163059"/>
                </a:lnTo>
                <a:lnTo>
                  <a:pt x="664764" y="127753"/>
                </a:lnTo>
                <a:lnTo>
                  <a:pt x="633011" y="95997"/>
                </a:lnTo>
                <a:lnTo>
                  <a:pt x="597707" y="68149"/>
                </a:lnTo>
                <a:lnTo>
                  <a:pt x="559207" y="44566"/>
                </a:lnTo>
                <a:lnTo>
                  <a:pt x="517870" y="25603"/>
                </a:lnTo>
                <a:lnTo>
                  <a:pt x="474050" y="11616"/>
                </a:lnTo>
                <a:lnTo>
                  <a:pt x="428105" y="2963"/>
                </a:lnTo>
                <a:lnTo>
                  <a:pt x="380390" y="0"/>
                </a:lnTo>
                <a:close/>
              </a:path>
            </a:pathLst>
          </a:custGeom>
          <a:solidFill>
            <a:srgbClr val="C00000"/>
          </a:solidFill>
        </p:spPr>
        <p:txBody>
          <a:bodyPr wrap="square" lIns="0" tIns="0" rIns="0" bIns="0" rtlCol="0"/>
          <a:lstStyle/>
          <a:p>
            <a:endParaRPr/>
          </a:p>
        </p:txBody>
      </p:sp>
      <p:sp>
        <p:nvSpPr>
          <p:cNvPr id="34" name="object 59"/>
          <p:cNvSpPr/>
          <p:nvPr/>
        </p:nvSpPr>
        <p:spPr>
          <a:xfrm>
            <a:off x="2848608" y="4817559"/>
            <a:ext cx="169183" cy="1073368"/>
          </a:xfrm>
          <a:custGeom>
            <a:avLst/>
            <a:gdLst/>
            <a:ahLst/>
            <a:cxnLst/>
            <a:rect l="l" t="t" r="r" b="b"/>
            <a:pathLst>
              <a:path w="114300" h="725170">
                <a:moveTo>
                  <a:pt x="25766" y="1054"/>
                </a:moveTo>
                <a:lnTo>
                  <a:pt x="21256" y="5740"/>
                </a:lnTo>
                <a:lnTo>
                  <a:pt x="21214" y="5930"/>
                </a:lnTo>
                <a:lnTo>
                  <a:pt x="3884" y="163601"/>
                </a:lnTo>
                <a:lnTo>
                  <a:pt x="0" y="187833"/>
                </a:lnTo>
                <a:lnTo>
                  <a:pt x="196" y="203484"/>
                </a:lnTo>
                <a:lnTo>
                  <a:pt x="5814" y="217370"/>
                </a:lnTo>
                <a:lnTo>
                  <a:pt x="18196" y="236308"/>
                </a:lnTo>
                <a:lnTo>
                  <a:pt x="32606" y="251258"/>
                </a:lnTo>
                <a:lnTo>
                  <a:pt x="40225" y="261802"/>
                </a:lnTo>
                <a:lnTo>
                  <a:pt x="43585" y="272943"/>
                </a:lnTo>
                <a:lnTo>
                  <a:pt x="45222" y="289687"/>
                </a:lnTo>
                <a:lnTo>
                  <a:pt x="49643" y="308481"/>
                </a:lnTo>
                <a:lnTo>
                  <a:pt x="52536" y="327123"/>
                </a:lnTo>
                <a:lnTo>
                  <a:pt x="53649" y="350592"/>
                </a:lnTo>
                <a:lnTo>
                  <a:pt x="52729" y="383868"/>
                </a:lnTo>
                <a:lnTo>
                  <a:pt x="49524" y="431931"/>
                </a:lnTo>
                <a:lnTo>
                  <a:pt x="43781" y="499761"/>
                </a:lnTo>
                <a:lnTo>
                  <a:pt x="35247" y="592338"/>
                </a:lnTo>
                <a:lnTo>
                  <a:pt x="23670" y="714641"/>
                </a:lnTo>
                <a:lnTo>
                  <a:pt x="28879" y="717871"/>
                </a:lnTo>
                <a:lnTo>
                  <a:pt x="43025" y="723336"/>
                </a:lnTo>
                <a:lnTo>
                  <a:pt x="63886" y="724698"/>
                </a:lnTo>
                <a:lnTo>
                  <a:pt x="89240" y="715619"/>
                </a:lnTo>
                <a:lnTo>
                  <a:pt x="85878" y="650837"/>
                </a:lnTo>
                <a:lnTo>
                  <a:pt x="78494" y="507287"/>
                </a:lnTo>
                <a:lnTo>
                  <a:pt x="74563" y="429784"/>
                </a:lnTo>
                <a:lnTo>
                  <a:pt x="71147" y="361162"/>
                </a:lnTo>
                <a:lnTo>
                  <a:pt x="68754" y="310945"/>
                </a:lnTo>
                <a:lnTo>
                  <a:pt x="67892" y="288658"/>
                </a:lnTo>
                <a:lnTo>
                  <a:pt x="68898" y="278636"/>
                </a:lnTo>
                <a:lnTo>
                  <a:pt x="72163" y="266919"/>
                </a:lnTo>
                <a:lnTo>
                  <a:pt x="78398" y="254596"/>
                </a:lnTo>
                <a:lnTo>
                  <a:pt x="91478" y="238961"/>
                </a:lnTo>
                <a:lnTo>
                  <a:pt x="95971" y="232721"/>
                </a:lnTo>
                <a:lnTo>
                  <a:pt x="100350" y="226119"/>
                </a:lnTo>
                <a:lnTo>
                  <a:pt x="103172" y="221234"/>
                </a:lnTo>
                <a:lnTo>
                  <a:pt x="110618" y="203894"/>
                </a:lnTo>
                <a:lnTo>
                  <a:pt x="113878" y="188629"/>
                </a:lnTo>
                <a:lnTo>
                  <a:pt x="113652" y="166902"/>
                </a:lnTo>
                <a:lnTo>
                  <a:pt x="112638" y="154533"/>
                </a:lnTo>
                <a:lnTo>
                  <a:pt x="41006" y="154533"/>
                </a:lnTo>
                <a:lnTo>
                  <a:pt x="27315" y="154343"/>
                </a:lnTo>
                <a:lnTo>
                  <a:pt x="27437" y="143205"/>
                </a:lnTo>
                <a:lnTo>
                  <a:pt x="27702" y="25824"/>
                </a:lnTo>
                <a:lnTo>
                  <a:pt x="27601" y="5524"/>
                </a:lnTo>
                <a:lnTo>
                  <a:pt x="25766" y="1054"/>
                </a:lnTo>
                <a:close/>
              </a:path>
              <a:path w="114300" h="725170">
                <a:moveTo>
                  <a:pt x="49464" y="0"/>
                </a:moveTo>
                <a:lnTo>
                  <a:pt x="44917" y="5740"/>
                </a:lnTo>
                <a:lnTo>
                  <a:pt x="41523" y="75745"/>
                </a:lnTo>
                <a:lnTo>
                  <a:pt x="39259" y="124308"/>
                </a:lnTo>
                <a:lnTo>
                  <a:pt x="38377" y="147294"/>
                </a:lnTo>
                <a:lnTo>
                  <a:pt x="38707" y="149326"/>
                </a:lnTo>
                <a:lnTo>
                  <a:pt x="41006" y="154533"/>
                </a:lnTo>
                <a:lnTo>
                  <a:pt x="112638" y="154533"/>
                </a:lnTo>
                <a:lnTo>
                  <a:pt x="112549" y="153454"/>
                </a:lnTo>
                <a:lnTo>
                  <a:pt x="60564" y="153454"/>
                </a:lnTo>
                <a:lnTo>
                  <a:pt x="53058" y="153339"/>
                </a:lnTo>
                <a:lnTo>
                  <a:pt x="53787" y="145402"/>
                </a:lnTo>
                <a:lnTo>
                  <a:pt x="53818" y="143205"/>
                </a:lnTo>
                <a:lnTo>
                  <a:pt x="51427" y="5930"/>
                </a:lnTo>
                <a:lnTo>
                  <a:pt x="51325" y="5257"/>
                </a:lnTo>
                <a:lnTo>
                  <a:pt x="49464" y="0"/>
                </a:lnTo>
                <a:close/>
              </a:path>
              <a:path w="114300" h="725170">
                <a:moveTo>
                  <a:pt x="69758" y="723"/>
                </a:moveTo>
                <a:lnTo>
                  <a:pt x="64894" y="71042"/>
                </a:lnTo>
                <a:lnTo>
                  <a:pt x="64116" y="117933"/>
                </a:lnTo>
                <a:lnTo>
                  <a:pt x="64153" y="143281"/>
                </a:lnTo>
                <a:lnTo>
                  <a:pt x="65072" y="152146"/>
                </a:lnTo>
                <a:lnTo>
                  <a:pt x="60564" y="153454"/>
                </a:lnTo>
                <a:lnTo>
                  <a:pt x="112549" y="153454"/>
                </a:lnTo>
                <a:lnTo>
                  <a:pt x="112538" y="153314"/>
                </a:lnTo>
                <a:lnTo>
                  <a:pt x="92212" y="153314"/>
                </a:lnTo>
                <a:lnTo>
                  <a:pt x="79360" y="153123"/>
                </a:lnTo>
                <a:lnTo>
                  <a:pt x="79673" y="146773"/>
                </a:lnTo>
                <a:lnTo>
                  <a:pt x="79632" y="143205"/>
                </a:lnTo>
                <a:lnTo>
                  <a:pt x="72768" y="4635"/>
                </a:lnTo>
                <a:lnTo>
                  <a:pt x="69758" y="723"/>
                </a:lnTo>
                <a:close/>
              </a:path>
              <a:path w="114300" h="725170">
                <a:moveTo>
                  <a:pt x="94181" y="1625"/>
                </a:moveTo>
                <a:lnTo>
                  <a:pt x="90928" y="5740"/>
                </a:lnTo>
                <a:lnTo>
                  <a:pt x="90852" y="25824"/>
                </a:lnTo>
                <a:lnTo>
                  <a:pt x="91024" y="71042"/>
                </a:lnTo>
                <a:lnTo>
                  <a:pt x="91107" y="143281"/>
                </a:lnTo>
                <a:lnTo>
                  <a:pt x="90895" y="145402"/>
                </a:lnTo>
                <a:lnTo>
                  <a:pt x="90818" y="146773"/>
                </a:lnTo>
                <a:lnTo>
                  <a:pt x="92212" y="153314"/>
                </a:lnTo>
                <a:lnTo>
                  <a:pt x="112538" y="153314"/>
                </a:lnTo>
                <a:lnTo>
                  <a:pt x="110640" y="130175"/>
                </a:lnTo>
                <a:lnTo>
                  <a:pt x="96936" y="5257"/>
                </a:lnTo>
                <a:lnTo>
                  <a:pt x="94181" y="1625"/>
                </a:lnTo>
                <a:close/>
              </a:path>
            </a:pathLst>
          </a:custGeom>
          <a:solidFill>
            <a:srgbClr val="FF7C80"/>
          </a:solidFill>
        </p:spPr>
        <p:txBody>
          <a:bodyPr wrap="square" lIns="0" tIns="0" rIns="0" bIns="0" rtlCol="0"/>
          <a:lstStyle/>
          <a:p>
            <a:endParaRPr/>
          </a:p>
        </p:txBody>
      </p:sp>
      <p:sp>
        <p:nvSpPr>
          <p:cNvPr id="35" name="object 60"/>
          <p:cNvSpPr/>
          <p:nvPr/>
        </p:nvSpPr>
        <p:spPr>
          <a:xfrm>
            <a:off x="4286629" y="4811792"/>
            <a:ext cx="125007" cy="1092165"/>
          </a:xfrm>
          <a:custGeom>
            <a:avLst/>
            <a:gdLst/>
            <a:ahLst/>
            <a:cxnLst/>
            <a:rect l="l" t="t" r="r" b="b"/>
            <a:pathLst>
              <a:path w="84454" h="737870">
                <a:moveTo>
                  <a:pt x="60744" y="0"/>
                </a:moveTo>
                <a:lnTo>
                  <a:pt x="26214" y="29759"/>
                </a:lnTo>
                <a:lnTo>
                  <a:pt x="4312" y="96618"/>
                </a:lnTo>
                <a:lnTo>
                  <a:pt x="0" y="151133"/>
                </a:lnTo>
                <a:lnTo>
                  <a:pt x="3267" y="221669"/>
                </a:lnTo>
                <a:lnTo>
                  <a:pt x="16480" y="309695"/>
                </a:lnTo>
                <a:lnTo>
                  <a:pt x="18731" y="424408"/>
                </a:lnTo>
                <a:lnTo>
                  <a:pt x="20321" y="511393"/>
                </a:lnTo>
                <a:lnTo>
                  <a:pt x="21231" y="575466"/>
                </a:lnTo>
                <a:lnTo>
                  <a:pt x="21444" y="621445"/>
                </a:lnTo>
                <a:lnTo>
                  <a:pt x="20942" y="654148"/>
                </a:lnTo>
                <a:lnTo>
                  <a:pt x="19707" y="678391"/>
                </a:lnTo>
                <a:lnTo>
                  <a:pt x="17722" y="698993"/>
                </a:lnTo>
                <a:lnTo>
                  <a:pt x="14969" y="720769"/>
                </a:lnTo>
                <a:lnTo>
                  <a:pt x="37116" y="733319"/>
                </a:lnTo>
                <a:lnTo>
                  <a:pt x="51702" y="737304"/>
                </a:lnTo>
                <a:lnTo>
                  <a:pt x="65209" y="732545"/>
                </a:lnTo>
                <a:lnTo>
                  <a:pt x="84120" y="718864"/>
                </a:lnTo>
                <a:lnTo>
                  <a:pt x="72517" y="602969"/>
                </a:lnTo>
                <a:lnTo>
                  <a:pt x="63955" y="515179"/>
                </a:lnTo>
                <a:lnTo>
                  <a:pt x="58172" y="450710"/>
                </a:lnTo>
                <a:lnTo>
                  <a:pt x="54908" y="404783"/>
                </a:lnTo>
                <a:lnTo>
                  <a:pt x="53901" y="372617"/>
                </a:lnTo>
                <a:lnTo>
                  <a:pt x="54890" y="349428"/>
                </a:lnTo>
                <a:lnTo>
                  <a:pt x="57612" y="330438"/>
                </a:lnTo>
                <a:lnTo>
                  <a:pt x="61806" y="310864"/>
                </a:lnTo>
                <a:lnTo>
                  <a:pt x="62948" y="304876"/>
                </a:lnTo>
                <a:lnTo>
                  <a:pt x="64408" y="296470"/>
                </a:lnTo>
                <a:lnTo>
                  <a:pt x="66200" y="285743"/>
                </a:lnTo>
                <a:lnTo>
                  <a:pt x="69261" y="14217"/>
                </a:lnTo>
                <a:lnTo>
                  <a:pt x="65232" y="3534"/>
                </a:lnTo>
                <a:lnTo>
                  <a:pt x="60744" y="0"/>
                </a:lnTo>
                <a:close/>
              </a:path>
            </a:pathLst>
          </a:custGeom>
          <a:solidFill>
            <a:srgbClr val="FF7C80"/>
          </a:solidFill>
        </p:spPr>
        <p:txBody>
          <a:bodyPr wrap="square" lIns="0" tIns="0" rIns="0" bIns="0" rtlCol="0"/>
          <a:lstStyle/>
          <a:p>
            <a:endParaRPr/>
          </a:p>
        </p:txBody>
      </p:sp>
      <p:sp>
        <p:nvSpPr>
          <p:cNvPr id="36" name="object 61"/>
          <p:cNvSpPr/>
          <p:nvPr/>
        </p:nvSpPr>
        <p:spPr>
          <a:xfrm>
            <a:off x="3401794" y="5337772"/>
            <a:ext cx="488749" cy="335544"/>
          </a:xfrm>
          <a:custGeom>
            <a:avLst/>
            <a:gdLst/>
            <a:ahLst/>
            <a:cxnLst/>
            <a:rect l="l" t="t" r="r" b="b"/>
            <a:pathLst>
              <a:path w="330200" h="226695">
                <a:moveTo>
                  <a:pt x="329780" y="0"/>
                </a:moveTo>
                <a:lnTo>
                  <a:pt x="0" y="0"/>
                </a:lnTo>
                <a:lnTo>
                  <a:pt x="1748" y="34904"/>
                </a:lnTo>
                <a:lnTo>
                  <a:pt x="12349" y="110160"/>
                </a:lnTo>
                <a:lnTo>
                  <a:pt x="44507" y="177863"/>
                </a:lnTo>
                <a:lnTo>
                  <a:pt x="73203" y="203327"/>
                </a:lnTo>
                <a:lnTo>
                  <a:pt x="112729" y="220234"/>
                </a:lnTo>
                <a:lnTo>
                  <a:pt x="164896" y="226364"/>
                </a:lnTo>
                <a:lnTo>
                  <a:pt x="217060" y="220234"/>
                </a:lnTo>
                <a:lnTo>
                  <a:pt x="256582" y="203327"/>
                </a:lnTo>
                <a:lnTo>
                  <a:pt x="285276" y="177863"/>
                </a:lnTo>
                <a:lnTo>
                  <a:pt x="317432" y="110160"/>
                </a:lnTo>
                <a:lnTo>
                  <a:pt x="324520" y="72365"/>
                </a:lnTo>
                <a:lnTo>
                  <a:pt x="329780" y="0"/>
                </a:lnTo>
                <a:close/>
              </a:path>
            </a:pathLst>
          </a:custGeom>
          <a:solidFill>
            <a:srgbClr val="FFFFFF"/>
          </a:solidFill>
        </p:spPr>
        <p:txBody>
          <a:bodyPr wrap="square" lIns="0" tIns="0" rIns="0" bIns="0" rtlCol="0"/>
          <a:lstStyle/>
          <a:p>
            <a:endParaRPr/>
          </a:p>
        </p:txBody>
      </p:sp>
      <p:sp>
        <p:nvSpPr>
          <p:cNvPr id="37" name="object 62"/>
          <p:cNvSpPr/>
          <p:nvPr/>
        </p:nvSpPr>
        <p:spPr>
          <a:xfrm>
            <a:off x="3788700" y="5354790"/>
            <a:ext cx="212418" cy="211478"/>
          </a:xfrm>
          <a:custGeom>
            <a:avLst/>
            <a:gdLst/>
            <a:ahLst/>
            <a:cxnLst/>
            <a:rect l="l" t="t" r="r" b="b"/>
            <a:pathLst>
              <a:path w="143510" h="142875">
                <a:moveTo>
                  <a:pt x="69345" y="0"/>
                </a:moveTo>
                <a:lnTo>
                  <a:pt x="25224" y="24038"/>
                </a:lnTo>
                <a:lnTo>
                  <a:pt x="4832" y="75723"/>
                </a:lnTo>
                <a:lnTo>
                  <a:pt x="0" y="104148"/>
                </a:lnTo>
                <a:lnTo>
                  <a:pt x="3751" y="127894"/>
                </a:lnTo>
                <a:lnTo>
                  <a:pt x="21486" y="142097"/>
                </a:lnTo>
                <a:lnTo>
                  <a:pt x="53612" y="142580"/>
                </a:lnTo>
                <a:lnTo>
                  <a:pt x="90573" y="130824"/>
                </a:lnTo>
                <a:lnTo>
                  <a:pt x="121505" y="111334"/>
                </a:lnTo>
                <a:lnTo>
                  <a:pt x="63207" y="111334"/>
                </a:lnTo>
                <a:lnTo>
                  <a:pt x="46315" y="111084"/>
                </a:lnTo>
                <a:lnTo>
                  <a:pt x="36991" y="103611"/>
                </a:lnTo>
                <a:lnTo>
                  <a:pt x="35018" y="91124"/>
                </a:lnTo>
                <a:lnTo>
                  <a:pt x="37560" y="76178"/>
                </a:lnTo>
                <a:lnTo>
                  <a:pt x="41781" y="61325"/>
                </a:lnTo>
                <a:lnTo>
                  <a:pt x="48284" y="49001"/>
                </a:lnTo>
                <a:lnTo>
                  <a:pt x="58650" y="40426"/>
                </a:lnTo>
                <a:lnTo>
                  <a:pt x="71477" y="36363"/>
                </a:lnTo>
                <a:lnTo>
                  <a:pt x="136139" y="36363"/>
                </a:lnTo>
                <a:lnTo>
                  <a:pt x="135518" y="34403"/>
                </a:lnTo>
                <a:lnTo>
                  <a:pt x="119202" y="14682"/>
                </a:lnTo>
                <a:lnTo>
                  <a:pt x="95756" y="2308"/>
                </a:lnTo>
                <a:lnTo>
                  <a:pt x="69345" y="0"/>
                </a:lnTo>
                <a:close/>
              </a:path>
              <a:path w="143510" h="142875">
                <a:moveTo>
                  <a:pt x="136139" y="36363"/>
                </a:moveTo>
                <a:lnTo>
                  <a:pt x="71477" y="36363"/>
                </a:lnTo>
                <a:lnTo>
                  <a:pt x="85367" y="37576"/>
                </a:lnTo>
                <a:lnTo>
                  <a:pt x="97692" y="44081"/>
                </a:lnTo>
                <a:lnTo>
                  <a:pt x="106267" y="54450"/>
                </a:lnTo>
                <a:lnTo>
                  <a:pt x="110329" y="67278"/>
                </a:lnTo>
                <a:lnTo>
                  <a:pt x="109116" y="81163"/>
                </a:lnTo>
                <a:lnTo>
                  <a:pt x="99611" y="94457"/>
                </a:lnTo>
                <a:lnTo>
                  <a:pt x="82640" y="105153"/>
                </a:lnTo>
                <a:lnTo>
                  <a:pt x="63207" y="111334"/>
                </a:lnTo>
                <a:lnTo>
                  <a:pt x="121505" y="111334"/>
                </a:lnTo>
                <a:lnTo>
                  <a:pt x="122854" y="110484"/>
                </a:lnTo>
                <a:lnTo>
                  <a:pt x="140943" y="85214"/>
                </a:lnTo>
                <a:lnTo>
                  <a:pt x="143249" y="58803"/>
                </a:lnTo>
                <a:lnTo>
                  <a:pt x="136139" y="36363"/>
                </a:lnTo>
                <a:close/>
              </a:path>
            </a:pathLst>
          </a:custGeom>
          <a:solidFill>
            <a:srgbClr val="FFFFFF"/>
          </a:solidFill>
        </p:spPr>
        <p:txBody>
          <a:bodyPr wrap="square" lIns="0" tIns="0" rIns="0" bIns="0" rtlCol="0"/>
          <a:lstStyle/>
          <a:p>
            <a:endParaRPr/>
          </a:p>
        </p:txBody>
      </p:sp>
      <p:sp>
        <p:nvSpPr>
          <p:cNvPr id="38" name="object 63"/>
          <p:cNvSpPr/>
          <p:nvPr/>
        </p:nvSpPr>
        <p:spPr>
          <a:xfrm>
            <a:off x="3336715" y="5618221"/>
            <a:ext cx="618455" cy="109969"/>
          </a:xfrm>
          <a:custGeom>
            <a:avLst/>
            <a:gdLst/>
            <a:ahLst/>
            <a:cxnLst/>
            <a:rect l="l" t="t" r="r" b="b"/>
            <a:pathLst>
              <a:path w="417829" h="74295">
                <a:moveTo>
                  <a:pt x="208864" y="0"/>
                </a:moveTo>
                <a:lnTo>
                  <a:pt x="142846" y="1880"/>
                </a:lnTo>
                <a:lnTo>
                  <a:pt x="85511" y="7116"/>
                </a:lnTo>
                <a:lnTo>
                  <a:pt x="40298" y="15101"/>
                </a:lnTo>
                <a:lnTo>
                  <a:pt x="0" y="36893"/>
                </a:lnTo>
                <a:lnTo>
                  <a:pt x="10647" y="48552"/>
                </a:lnTo>
                <a:lnTo>
                  <a:pt x="40298" y="58680"/>
                </a:lnTo>
                <a:lnTo>
                  <a:pt x="85511" y="66667"/>
                </a:lnTo>
                <a:lnTo>
                  <a:pt x="142846" y="71905"/>
                </a:lnTo>
                <a:lnTo>
                  <a:pt x="208864" y="73786"/>
                </a:lnTo>
                <a:lnTo>
                  <a:pt x="274875" y="71905"/>
                </a:lnTo>
                <a:lnTo>
                  <a:pt x="332207" y="66667"/>
                </a:lnTo>
                <a:lnTo>
                  <a:pt x="377418" y="58680"/>
                </a:lnTo>
                <a:lnTo>
                  <a:pt x="407067" y="48552"/>
                </a:lnTo>
                <a:lnTo>
                  <a:pt x="417715" y="36893"/>
                </a:lnTo>
                <a:lnTo>
                  <a:pt x="407067" y="25229"/>
                </a:lnTo>
                <a:lnTo>
                  <a:pt x="377418" y="15101"/>
                </a:lnTo>
                <a:lnTo>
                  <a:pt x="332207" y="7116"/>
                </a:lnTo>
                <a:lnTo>
                  <a:pt x="274875" y="1880"/>
                </a:lnTo>
                <a:lnTo>
                  <a:pt x="208864" y="0"/>
                </a:lnTo>
                <a:close/>
              </a:path>
            </a:pathLst>
          </a:custGeom>
          <a:solidFill>
            <a:srgbClr val="FFFFFF"/>
          </a:solidFill>
        </p:spPr>
        <p:txBody>
          <a:bodyPr wrap="square" lIns="0" tIns="0" rIns="0" bIns="0" rtlCol="0"/>
          <a:lstStyle/>
          <a:p>
            <a:endParaRPr/>
          </a:p>
        </p:txBody>
      </p:sp>
      <p:sp>
        <p:nvSpPr>
          <p:cNvPr id="39" name="object 64"/>
          <p:cNvSpPr/>
          <p:nvPr/>
        </p:nvSpPr>
        <p:spPr>
          <a:xfrm>
            <a:off x="3589452" y="4946559"/>
            <a:ext cx="145685" cy="365622"/>
          </a:xfrm>
          <a:custGeom>
            <a:avLst/>
            <a:gdLst/>
            <a:ahLst/>
            <a:cxnLst/>
            <a:rect l="l" t="t" r="r" b="b"/>
            <a:pathLst>
              <a:path w="98425" h="247014">
                <a:moveTo>
                  <a:pt x="41438" y="0"/>
                </a:moveTo>
                <a:lnTo>
                  <a:pt x="60803" y="30240"/>
                </a:lnTo>
                <a:lnTo>
                  <a:pt x="66835" y="66489"/>
                </a:lnTo>
                <a:lnTo>
                  <a:pt x="60251" y="103964"/>
                </a:lnTo>
                <a:lnTo>
                  <a:pt x="41768" y="137883"/>
                </a:lnTo>
                <a:lnTo>
                  <a:pt x="9425" y="180683"/>
                </a:lnTo>
                <a:lnTo>
                  <a:pt x="0" y="206294"/>
                </a:lnTo>
                <a:lnTo>
                  <a:pt x="14713" y="224925"/>
                </a:lnTo>
                <a:lnTo>
                  <a:pt x="54786" y="246786"/>
                </a:lnTo>
                <a:lnTo>
                  <a:pt x="51310" y="244602"/>
                </a:lnTo>
                <a:lnTo>
                  <a:pt x="44337" y="237004"/>
                </a:lnTo>
                <a:lnTo>
                  <a:pt x="39044" y="222419"/>
                </a:lnTo>
                <a:lnTo>
                  <a:pt x="40613" y="199275"/>
                </a:lnTo>
                <a:lnTo>
                  <a:pt x="53322" y="172383"/>
                </a:lnTo>
                <a:lnTo>
                  <a:pt x="71518" y="151099"/>
                </a:lnTo>
                <a:lnTo>
                  <a:pt x="88590" y="127561"/>
                </a:lnTo>
                <a:lnTo>
                  <a:pt x="97928" y="93903"/>
                </a:lnTo>
                <a:lnTo>
                  <a:pt x="93618" y="56392"/>
                </a:lnTo>
                <a:lnTo>
                  <a:pt x="78441" y="27711"/>
                </a:lnTo>
                <a:lnTo>
                  <a:pt x="58885" y="8650"/>
                </a:lnTo>
                <a:lnTo>
                  <a:pt x="41438" y="0"/>
                </a:lnTo>
                <a:close/>
              </a:path>
            </a:pathLst>
          </a:custGeom>
          <a:solidFill>
            <a:srgbClr val="FFFFFF"/>
          </a:solidFill>
        </p:spPr>
        <p:txBody>
          <a:bodyPr wrap="square" lIns="0" tIns="0" rIns="0" bIns="0" rtlCol="0"/>
          <a:lstStyle/>
          <a:p>
            <a:endParaRPr/>
          </a:p>
        </p:txBody>
      </p:sp>
      <p:sp>
        <p:nvSpPr>
          <p:cNvPr id="40" name="object 65"/>
          <p:cNvSpPr/>
          <p:nvPr/>
        </p:nvSpPr>
        <p:spPr>
          <a:xfrm>
            <a:off x="3527954" y="4926288"/>
            <a:ext cx="140045" cy="198319"/>
          </a:xfrm>
          <a:custGeom>
            <a:avLst/>
            <a:gdLst/>
            <a:ahLst/>
            <a:cxnLst/>
            <a:rect l="l" t="t" r="r" b="b"/>
            <a:pathLst>
              <a:path w="94614" h="133985">
                <a:moveTo>
                  <a:pt x="82505" y="34026"/>
                </a:moveTo>
                <a:lnTo>
                  <a:pt x="35781" y="34026"/>
                </a:lnTo>
                <a:lnTo>
                  <a:pt x="63084" y="38611"/>
                </a:lnTo>
                <a:lnTo>
                  <a:pt x="82661" y="65624"/>
                </a:lnTo>
                <a:lnTo>
                  <a:pt x="90340" y="101770"/>
                </a:lnTo>
                <a:lnTo>
                  <a:pt x="81945" y="133759"/>
                </a:lnTo>
                <a:lnTo>
                  <a:pt x="86504" y="126206"/>
                </a:lnTo>
                <a:lnTo>
                  <a:pt x="92104" y="110437"/>
                </a:lnTo>
                <a:lnTo>
                  <a:pt x="94606" y="85069"/>
                </a:lnTo>
                <a:lnTo>
                  <a:pt x="89870" y="48720"/>
                </a:lnTo>
                <a:lnTo>
                  <a:pt x="82505" y="34026"/>
                </a:lnTo>
                <a:close/>
              </a:path>
              <a:path w="94614" h="133985">
                <a:moveTo>
                  <a:pt x="27414" y="0"/>
                </a:moveTo>
                <a:lnTo>
                  <a:pt x="6292" y="12245"/>
                </a:lnTo>
                <a:lnTo>
                  <a:pt x="0" y="28855"/>
                </a:lnTo>
                <a:lnTo>
                  <a:pt x="4514" y="45246"/>
                </a:lnTo>
                <a:lnTo>
                  <a:pt x="16457" y="58608"/>
                </a:lnTo>
                <a:lnTo>
                  <a:pt x="32454" y="66132"/>
                </a:lnTo>
                <a:lnTo>
                  <a:pt x="24380" y="59949"/>
                </a:lnTo>
                <a:lnTo>
                  <a:pt x="22773" y="50417"/>
                </a:lnTo>
                <a:lnTo>
                  <a:pt x="26839" y="40716"/>
                </a:lnTo>
                <a:lnTo>
                  <a:pt x="35781" y="34026"/>
                </a:lnTo>
                <a:lnTo>
                  <a:pt x="82505" y="34026"/>
                </a:lnTo>
                <a:lnTo>
                  <a:pt x="75670" y="20389"/>
                </a:lnTo>
                <a:lnTo>
                  <a:pt x="52696" y="3432"/>
                </a:lnTo>
                <a:lnTo>
                  <a:pt x="27414" y="0"/>
                </a:lnTo>
                <a:close/>
              </a:path>
            </a:pathLst>
          </a:custGeom>
          <a:solidFill>
            <a:srgbClr val="FFFFFF"/>
          </a:solidFill>
        </p:spPr>
        <p:txBody>
          <a:bodyPr wrap="square" lIns="0" tIns="0" rIns="0" bIns="0" rtlCol="0"/>
          <a:lstStyle/>
          <a:p>
            <a:endParaRPr/>
          </a:p>
        </p:txBody>
      </p:sp>
      <p:sp>
        <p:nvSpPr>
          <p:cNvPr id="41" name="object 38"/>
          <p:cNvSpPr txBox="1"/>
          <p:nvPr/>
        </p:nvSpPr>
        <p:spPr>
          <a:xfrm>
            <a:off x="2474525" y="5960325"/>
            <a:ext cx="2375538" cy="615553"/>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700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1600" b="1" spc="-5" dirty="0" smtClean="0">
                <a:solidFill>
                  <a:srgbClr val="FF7C80"/>
                </a:solidFill>
                <a:latin typeface="Arial"/>
                <a:cs typeface="Arial"/>
              </a:rPr>
              <a:t>Visitor Economy</a:t>
            </a:r>
            <a:endParaRPr sz="1600" b="1" dirty="0">
              <a:solidFill>
                <a:srgbClr val="FF7C80"/>
              </a:solidFill>
              <a:latin typeface="Arial"/>
              <a:cs typeface="Arial"/>
            </a:endParaRPr>
          </a:p>
        </p:txBody>
      </p:sp>
      <p:sp>
        <p:nvSpPr>
          <p:cNvPr id="50" name="object 40"/>
          <p:cNvSpPr txBox="1"/>
          <p:nvPr/>
        </p:nvSpPr>
        <p:spPr>
          <a:xfrm>
            <a:off x="4702287" y="5970782"/>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Education</a:t>
            </a:r>
            <a:endParaRPr sz="1600" b="1" dirty="0">
              <a:solidFill>
                <a:srgbClr val="FF9999"/>
              </a:solidFill>
              <a:latin typeface="Arial"/>
              <a:cs typeface="Arial"/>
            </a:endParaRPr>
          </a:p>
        </p:txBody>
      </p:sp>
      <p:sp>
        <p:nvSpPr>
          <p:cNvPr id="51" name="object 20"/>
          <p:cNvSpPr/>
          <p:nvPr/>
        </p:nvSpPr>
        <p:spPr>
          <a:xfrm>
            <a:off x="5563655" y="4842820"/>
            <a:ext cx="1049535" cy="1042939"/>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52" name="object 21"/>
          <p:cNvSpPr/>
          <p:nvPr/>
        </p:nvSpPr>
        <p:spPr>
          <a:xfrm>
            <a:off x="5707582" y="4975223"/>
            <a:ext cx="542493" cy="201992"/>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nvGrpSpPr>
          <p:cNvPr id="58" name="Group 57"/>
          <p:cNvGrpSpPr/>
          <p:nvPr/>
        </p:nvGrpSpPr>
        <p:grpSpPr>
          <a:xfrm>
            <a:off x="7642230" y="4711231"/>
            <a:ext cx="1205779" cy="1205779"/>
            <a:chOff x="8235127" y="4930762"/>
            <a:chExt cx="843280" cy="843280"/>
          </a:xfrm>
        </p:grpSpPr>
        <p:sp>
          <p:nvSpPr>
            <p:cNvPr id="5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5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5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5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59" name="object 40"/>
          <p:cNvSpPr txBox="1"/>
          <p:nvPr/>
        </p:nvSpPr>
        <p:spPr>
          <a:xfrm>
            <a:off x="7017751" y="5967406"/>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500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Construction</a:t>
            </a:r>
            <a:endParaRPr sz="1600" b="1" dirty="0">
              <a:solidFill>
                <a:srgbClr val="FF9999"/>
              </a:solidFill>
              <a:latin typeface="Arial"/>
              <a:cs typeface="Arial"/>
            </a:endParaRPr>
          </a:p>
        </p:txBody>
      </p:sp>
      <p:sp>
        <p:nvSpPr>
          <p:cNvPr id="64" name="object 40"/>
          <p:cNvSpPr txBox="1"/>
          <p:nvPr/>
        </p:nvSpPr>
        <p:spPr>
          <a:xfrm>
            <a:off x="9275359" y="3419507"/>
            <a:ext cx="2510454"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1600" b="1" spc="-25" dirty="0" smtClean="0">
                <a:solidFill>
                  <a:srgbClr val="FF9999"/>
                </a:solidFill>
                <a:latin typeface="Arial"/>
                <a:cs typeface="Arial"/>
              </a:rPr>
              <a:t>Creative and Digital</a:t>
            </a:r>
            <a:endParaRPr sz="1600" b="1" dirty="0">
              <a:solidFill>
                <a:srgbClr val="FF9999"/>
              </a:solidFill>
              <a:latin typeface="Arial"/>
              <a:cs typeface="Arial"/>
            </a:endParaRPr>
          </a:p>
        </p:txBody>
      </p:sp>
      <p:grpSp>
        <p:nvGrpSpPr>
          <p:cNvPr id="3" name="Group 2"/>
          <p:cNvGrpSpPr/>
          <p:nvPr/>
        </p:nvGrpSpPr>
        <p:grpSpPr>
          <a:xfrm>
            <a:off x="10124191" y="1974079"/>
            <a:ext cx="812789" cy="1409233"/>
            <a:chOff x="4029892" y="2286681"/>
            <a:chExt cx="1079500" cy="1871663"/>
          </a:xfrm>
        </p:grpSpPr>
        <p:sp>
          <p:nvSpPr>
            <p:cNvPr id="43" name="AutoShape 3">
              <a:extLst>
                <a:ext uri="{FF2B5EF4-FFF2-40B4-BE49-F238E27FC236}">
                  <a16:creationId xmlns:a16="http://schemas.microsoft.com/office/drawing/2014/main" id="{80CFC265-BF63-4BB3-A3F9-611B7F7A57A5}"/>
                </a:ext>
              </a:extLst>
            </p:cNvPr>
            <p:cNvSpPr>
              <a:spLocks noChangeAspect="1" noChangeArrowheads="1" noTextEdit="1"/>
            </p:cNvSpPr>
            <p:nvPr/>
          </p:nvSpPr>
          <p:spPr bwMode="auto">
            <a:xfrm>
              <a:off x="4029892" y="2294618"/>
              <a:ext cx="1066800" cy="1854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4" name="Freeform 5">
              <a:extLst>
                <a:ext uri="{FF2B5EF4-FFF2-40B4-BE49-F238E27FC236}">
                  <a16:creationId xmlns:a16="http://schemas.microsoft.com/office/drawing/2014/main" id="{B4A0CA50-FCE9-42EE-9F0C-F68A66D348B9}"/>
                </a:ext>
              </a:extLst>
            </p:cNvPr>
            <p:cNvSpPr>
              <a:spLocks noEditPoints="1"/>
            </p:cNvSpPr>
            <p:nvPr/>
          </p:nvSpPr>
          <p:spPr bwMode="auto">
            <a:xfrm>
              <a:off x="4029892" y="2286681"/>
              <a:ext cx="1079500" cy="1352550"/>
            </a:xfrm>
            <a:custGeom>
              <a:avLst/>
              <a:gdLst>
                <a:gd name="T0" fmla="*/ 809 w 1116"/>
                <a:gd name="T1" fmla="*/ 1372 h 1406"/>
                <a:gd name="T2" fmla="*/ 809 w 1116"/>
                <a:gd name="T3" fmla="*/ 1372 h 1406"/>
                <a:gd name="T4" fmla="*/ 819 w 1116"/>
                <a:gd name="T5" fmla="*/ 1358 h 1406"/>
                <a:gd name="T6" fmla="*/ 840 w 1116"/>
                <a:gd name="T7" fmla="*/ 1318 h 1406"/>
                <a:gd name="T8" fmla="*/ 855 w 1116"/>
                <a:gd name="T9" fmla="*/ 1207 h 1406"/>
                <a:gd name="T10" fmla="*/ 873 w 1116"/>
                <a:gd name="T11" fmla="*/ 1077 h 1406"/>
                <a:gd name="T12" fmla="*/ 932 w 1116"/>
                <a:gd name="T13" fmla="*/ 960 h 1406"/>
                <a:gd name="T14" fmla="*/ 1004 w 1116"/>
                <a:gd name="T15" fmla="*/ 834 h 1406"/>
                <a:gd name="T16" fmla="*/ 1004 w 1116"/>
                <a:gd name="T17" fmla="*/ 833 h 1406"/>
                <a:gd name="T18" fmla="*/ 1082 w 1116"/>
                <a:gd name="T19" fmla="*/ 558 h 1406"/>
                <a:gd name="T20" fmla="*/ 929 w 1116"/>
                <a:gd name="T21" fmla="*/ 187 h 1406"/>
                <a:gd name="T22" fmla="*/ 558 w 1116"/>
                <a:gd name="T23" fmla="*/ 33 h 1406"/>
                <a:gd name="T24" fmla="*/ 187 w 1116"/>
                <a:gd name="T25" fmla="*/ 187 h 1406"/>
                <a:gd name="T26" fmla="*/ 33 w 1116"/>
                <a:gd name="T27" fmla="*/ 558 h 1406"/>
                <a:gd name="T28" fmla="*/ 82 w 1116"/>
                <a:gd name="T29" fmla="*/ 779 h 1406"/>
                <a:gd name="T30" fmla="*/ 83 w 1116"/>
                <a:gd name="T31" fmla="*/ 780 h 1406"/>
                <a:gd name="T32" fmla="*/ 83 w 1116"/>
                <a:gd name="T33" fmla="*/ 781 h 1406"/>
                <a:gd name="T34" fmla="*/ 84 w 1116"/>
                <a:gd name="T35" fmla="*/ 782 h 1406"/>
                <a:gd name="T36" fmla="*/ 106 w 1116"/>
                <a:gd name="T37" fmla="*/ 823 h 1406"/>
                <a:gd name="T38" fmla="*/ 106 w 1116"/>
                <a:gd name="T39" fmla="*/ 824 h 1406"/>
                <a:gd name="T40" fmla="*/ 180 w 1116"/>
                <a:gd name="T41" fmla="*/ 953 h 1406"/>
                <a:gd name="T42" fmla="*/ 241 w 1116"/>
                <a:gd name="T43" fmla="*/ 1077 h 1406"/>
                <a:gd name="T44" fmla="*/ 260 w 1116"/>
                <a:gd name="T45" fmla="*/ 1207 h 1406"/>
                <a:gd name="T46" fmla="*/ 275 w 1116"/>
                <a:gd name="T47" fmla="*/ 1318 h 1406"/>
                <a:gd name="T48" fmla="*/ 306 w 1116"/>
                <a:gd name="T49" fmla="*/ 1372 h 1406"/>
                <a:gd name="T50" fmla="*/ 809 w 1116"/>
                <a:gd name="T51" fmla="*/ 1372 h 1406"/>
                <a:gd name="T52" fmla="*/ 298 w 1116"/>
                <a:gd name="T53" fmla="*/ 1406 h 1406"/>
                <a:gd name="T54" fmla="*/ 298 w 1116"/>
                <a:gd name="T55" fmla="*/ 1406 h 1406"/>
                <a:gd name="T56" fmla="*/ 285 w 1116"/>
                <a:gd name="T57" fmla="*/ 1400 h 1406"/>
                <a:gd name="T58" fmla="*/ 268 w 1116"/>
                <a:gd name="T59" fmla="*/ 1377 h 1406"/>
                <a:gd name="T60" fmla="*/ 242 w 1116"/>
                <a:gd name="T61" fmla="*/ 1328 h 1406"/>
                <a:gd name="T62" fmla="*/ 226 w 1116"/>
                <a:gd name="T63" fmla="*/ 1209 h 1406"/>
                <a:gd name="T64" fmla="*/ 209 w 1116"/>
                <a:gd name="T65" fmla="*/ 1087 h 1406"/>
                <a:gd name="T66" fmla="*/ 150 w 1116"/>
                <a:gd name="T67" fmla="*/ 970 h 1406"/>
                <a:gd name="T68" fmla="*/ 76 w 1116"/>
                <a:gd name="T69" fmla="*/ 840 h 1406"/>
                <a:gd name="T70" fmla="*/ 53 w 1116"/>
                <a:gd name="T71" fmla="*/ 797 h 1406"/>
                <a:gd name="T72" fmla="*/ 52 w 1116"/>
                <a:gd name="T73" fmla="*/ 794 h 1406"/>
                <a:gd name="T74" fmla="*/ 52 w 1116"/>
                <a:gd name="T75" fmla="*/ 794 h 1406"/>
                <a:gd name="T76" fmla="*/ 51 w 1116"/>
                <a:gd name="T77" fmla="*/ 791 h 1406"/>
                <a:gd name="T78" fmla="*/ 0 w 1116"/>
                <a:gd name="T79" fmla="*/ 558 h 1406"/>
                <a:gd name="T80" fmla="*/ 558 w 1116"/>
                <a:gd name="T81" fmla="*/ 0 h 1406"/>
                <a:gd name="T82" fmla="*/ 1116 w 1116"/>
                <a:gd name="T83" fmla="*/ 558 h 1406"/>
                <a:gd name="T84" fmla="*/ 1033 w 1116"/>
                <a:gd name="T85" fmla="*/ 850 h 1406"/>
                <a:gd name="T86" fmla="*/ 961 w 1116"/>
                <a:gd name="T87" fmla="*/ 976 h 1406"/>
                <a:gd name="T88" fmla="*/ 906 w 1116"/>
                <a:gd name="T89" fmla="*/ 1087 h 1406"/>
                <a:gd name="T90" fmla="*/ 888 w 1116"/>
                <a:gd name="T91" fmla="*/ 1209 h 1406"/>
                <a:gd name="T92" fmla="*/ 872 w 1116"/>
                <a:gd name="T93" fmla="*/ 1328 h 1406"/>
                <a:gd name="T94" fmla="*/ 847 w 1116"/>
                <a:gd name="T95" fmla="*/ 1377 h 1406"/>
                <a:gd name="T96" fmla="*/ 830 w 1116"/>
                <a:gd name="T97" fmla="*/ 1400 h 1406"/>
                <a:gd name="T98" fmla="*/ 817 w 1116"/>
                <a:gd name="T99" fmla="*/ 1406 h 1406"/>
                <a:gd name="T100" fmla="*/ 298 w 1116"/>
                <a:gd name="T101" fmla="*/ 1406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16" h="1406">
                  <a:moveTo>
                    <a:pt x="809" y="1372"/>
                  </a:moveTo>
                  <a:lnTo>
                    <a:pt x="809" y="1372"/>
                  </a:lnTo>
                  <a:cubicBezTo>
                    <a:pt x="812" y="1368"/>
                    <a:pt x="815" y="1364"/>
                    <a:pt x="819" y="1358"/>
                  </a:cubicBezTo>
                  <a:cubicBezTo>
                    <a:pt x="827" y="1346"/>
                    <a:pt x="836" y="1331"/>
                    <a:pt x="840" y="1318"/>
                  </a:cubicBezTo>
                  <a:cubicBezTo>
                    <a:pt x="849" y="1289"/>
                    <a:pt x="852" y="1249"/>
                    <a:pt x="855" y="1207"/>
                  </a:cubicBezTo>
                  <a:cubicBezTo>
                    <a:pt x="858" y="1164"/>
                    <a:pt x="861" y="1119"/>
                    <a:pt x="873" y="1077"/>
                  </a:cubicBezTo>
                  <a:cubicBezTo>
                    <a:pt x="883" y="1047"/>
                    <a:pt x="906" y="1005"/>
                    <a:pt x="932" y="960"/>
                  </a:cubicBezTo>
                  <a:cubicBezTo>
                    <a:pt x="958" y="915"/>
                    <a:pt x="986" y="868"/>
                    <a:pt x="1004" y="834"/>
                  </a:cubicBezTo>
                  <a:lnTo>
                    <a:pt x="1004" y="833"/>
                  </a:lnTo>
                  <a:cubicBezTo>
                    <a:pt x="1054" y="753"/>
                    <a:pt x="1082" y="658"/>
                    <a:pt x="1082" y="558"/>
                  </a:cubicBezTo>
                  <a:cubicBezTo>
                    <a:pt x="1082" y="413"/>
                    <a:pt x="1023" y="282"/>
                    <a:pt x="929" y="187"/>
                  </a:cubicBezTo>
                  <a:cubicBezTo>
                    <a:pt x="834" y="92"/>
                    <a:pt x="703" y="33"/>
                    <a:pt x="558" y="33"/>
                  </a:cubicBezTo>
                  <a:cubicBezTo>
                    <a:pt x="413" y="33"/>
                    <a:pt x="282" y="92"/>
                    <a:pt x="187" y="187"/>
                  </a:cubicBezTo>
                  <a:cubicBezTo>
                    <a:pt x="92" y="282"/>
                    <a:pt x="33" y="413"/>
                    <a:pt x="33" y="558"/>
                  </a:cubicBezTo>
                  <a:cubicBezTo>
                    <a:pt x="33" y="637"/>
                    <a:pt x="51" y="712"/>
                    <a:pt x="82" y="779"/>
                  </a:cubicBezTo>
                  <a:cubicBezTo>
                    <a:pt x="83" y="779"/>
                    <a:pt x="83" y="780"/>
                    <a:pt x="83" y="780"/>
                  </a:cubicBezTo>
                  <a:cubicBezTo>
                    <a:pt x="83" y="781"/>
                    <a:pt x="83" y="781"/>
                    <a:pt x="83" y="781"/>
                  </a:cubicBezTo>
                  <a:lnTo>
                    <a:pt x="84" y="782"/>
                  </a:lnTo>
                  <a:cubicBezTo>
                    <a:pt x="90" y="796"/>
                    <a:pt x="98" y="810"/>
                    <a:pt x="106" y="823"/>
                  </a:cubicBezTo>
                  <a:lnTo>
                    <a:pt x="106" y="824"/>
                  </a:lnTo>
                  <a:cubicBezTo>
                    <a:pt x="123" y="857"/>
                    <a:pt x="153" y="906"/>
                    <a:pt x="180" y="953"/>
                  </a:cubicBezTo>
                  <a:cubicBezTo>
                    <a:pt x="207" y="1001"/>
                    <a:pt x="232" y="1046"/>
                    <a:pt x="241" y="1077"/>
                  </a:cubicBezTo>
                  <a:cubicBezTo>
                    <a:pt x="254" y="1119"/>
                    <a:pt x="257" y="1164"/>
                    <a:pt x="260" y="1207"/>
                  </a:cubicBezTo>
                  <a:cubicBezTo>
                    <a:pt x="263" y="1249"/>
                    <a:pt x="266" y="1289"/>
                    <a:pt x="275" y="1318"/>
                  </a:cubicBezTo>
                  <a:cubicBezTo>
                    <a:pt x="280" y="1337"/>
                    <a:pt x="297" y="1361"/>
                    <a:pt x="306" y="1372"/>
                  </a:cubicBezTo>
                  <a:lnTo>
                    <a:pt x="809" y="1372"/>
                  </a:lnTo>
                  <a:close/>
                  <a:moveTo>
                    <a:pt x="298" y="1406"/>
                  </a:moveTo>
                  <a:lnTo>
                    <a:pt x="298" y="1406"/>
                  </a:lnTo>
                  <a:cubicBezTo>
                    <a:pt x="293" y="1406"/>
                    <a:pt x="288" y="1403"/>
                    <a:pt x="285" y="1400"/>
                  </a:cubicBezTo>
                  <a:cubicBezTo>
                    <a:pt x="285" y="1399"/>
                    <a:pt x="277" y="1390"/>
                    <a:pt x="268" y="1377"/>
                  </a:cubicBezTo>
                  <a:cubicBezTo>
                    <a:pt x="259" y="1364"/>
                    <a:pt x="248" y="1347"/>
                    <a:pt x="242" y="1328"/>
                  </a:cubicBezTo>
                  <a:cubicBezTo>
                    <a:pt x="231" y="1293"/>
                    <a:pt x="229" y="1251"/>
                    <a:pt x="226" y="1209"/>
                  </a:cubicBezTo>
                  <a:cubicBezTo>
                    <a:pt x="224" y="1166"/>
                    <a:pt x="220" y="1123"/>
                    <a:pt x="209" y="1087"/>
                  </a:cubicBezTo>
                  <a:cubicBezTo>
                    <a:pt x="202" y="1062"/>
                    <a:pt x="177" y="1017"/>
                    <a:pt x="150" y="970"/>
                  </a:cubicBezTo>
                  <a:cubicBezTo>
                    <a:pt x="124" y="923"/>
                    <a:pt x="94" y="875"/>
                    <a:pt x="76" y="840"/>
                  </a:cubicBezTo>
                  <a:cubicBezTo>
                    <a:pt x="68" y="826"/>
                    <a:pt x="60" y="812"/>
                    <a:pt x="53" y="797"/>
                  </a:cubicBezTo>
                  <a:cubicBezTo>
                    <a:pt x="52" y="795"/>
                    <a:pt x="52" y="794"/>
                    <a:pt x="52" y="794"/>
                  </a:cubicBezTo>
                  <a:lnTo>
                    <a:pt x="52" y="794"/>
                  </a:lnTo>
                  <a:cubicBezTo>
                    <a:pt x="51" y="793"/>
                    <a:pt x="51" y="792"/>
                    <a:pt x="51" y="791"/>
                  </a:cubicBezTo>
                  <a:cubicBezTo>
                    <a:pt x="18" y="720"/>
                    <a:pt x="0" y="641"/>
                    <a:pt x="0" y="558"/>
                  </a:cubicBezTo>
                  <a:cubicBezTo>
                    <a:pt x="0" y="249"/>
                    <a:pt x="249" y="0"/>
                    <a:pt x="558" y="0"/>
                  </a:cubicBezTo>
                  <a:cubicBezTo>
                    <a:pt x="866" y="0"/>
                    <a:pt x="1116" y="249"/>
                    <a:pt x="1116" y="558"/>
                  </a:cubicBezTo>
                  <a:cubicBezTo>
                    <a:pt x="1116" y="665"/>
                    <a:pt x="1086" y="765"/>
                    <a:pt x="1033" y="850"/>
                  </a:cubicBezTo>
                  <a:cubicBezTo>
                    <a:pt x="1015" y="886"/>
                    <a:pt x="987" y="932"/>
                    <a:pt x="961" y="976"/>
                  </a:cubicBezTo>
                  <a:cubicBezTo>
                    <a:pt x="936" y="1021"/>
                    <a:pt x="913" y="1064"/>
                    <a:pt x="906" y="1087"/>
                  </a:cubicBezTo>
                  <a:cubicBezTo>
                    <a:pt x="895" y="1123"/>
                    <a:pt x="891" y="1166"/>
                    <a:pt x="888" y="1209"/>
                  </a:cubicBezTo>
                  <a:cubicBezTo>
                    <a:pt x="886" y="1251"/>
                    <a:pt x="883" y="1293"/>
                    <a:pt x="872" y="1328"/>
                  </a:cubicBezTo>
                  <a:cubicBezTo>
                    <a:pt x="867" y="1347"/>
                    <a:pt x="856" y="1364"/>
                    <a:pt x="847" y="1377"/>
                  </a:cubicBezTo>
                  <a:cubicBezTo>
                    <a:pt x="838" y="1390"/>
                    <a:pt x="830" y="1399"/>
                    <a:pt x="830" y="1400"/>
                  </a:cubicBezTo>
                  <a:cubicBezTo>
                    <a:pt x="827" y="1403"/>
                    <a:pt x="822" y="1406"/>
                    <a:pt x="817" y="1406"/>
                  </a:cubicBezTo>
                  <a:lnTo>
                    <a:pt x="298" y="1406"/>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6">
              <a:extLst>
                <a:ext uri="{FF2B5EF4-FFF2-40B4-BE49-F238E27FC236}">
                  <a16:creationId xmlns:a16="http://schemas.microsoft.com/office/drawing/2014/main" id="{5C68F664-B9FC-4574-B223-E40BE9239842}"/>
                </a:ext>
              </a:extLst>
            </p:cNvPr>
            <p:cNvSpPr>
              <a:spLocks/>
            </p:cNvSpPr>
            <p:nvPr/>
          </p:nvSpPr>
          <p:spPr bwMode="auto">
            <a:xfrm>
              <a:off x="4369617" y="3991656"/>
              <a:ext cx="398463" cy="166688"/>
            </a:xfrm>
            <a:custGeom>
              <a:avLst/>
              <a:gdLst>
                <a:gd name="T0" fmla="*/ 411 w 411"/>
                <a:gd name="T1" fmla="*/ 0 h 174"/>
                <a:gd name="T2" fmla="*/ 411 w 411"/>
                <a:gd name="T3" fmla="*/ 0 h 174"/>
                <a:gd name="T4" fmla="*/ 0 w 411"/>
                <a:gd name="T5" fmla="*/ 0 h 174"/>
                <a:gd name="T6" fmla="*/ 110 w 411"/>
                <a:gd name="T7" fmla="*/ 84 h 174"/>
                <a:gd name="T8" fmla="*/ 143 w 411"/>
                <a:gd name="T9" fmla="*/ 147 h 174"/>
                <a:gd name="T10" fmla="*/ 206 w 411"/>
                <a:gd name="T11" fmla="*/ 174 h 174"/>
                <a:gd name="T12" fmla="*/ 269 w 411"/>
                <a:gd name="T13" fmla="*/ 147 h 174"/>
                <a:gd name="T14" fmla="*/ 301 w 411"/>
                <a:gd name="T15" fmla="*/ 84 h 174"/>
                <a:gd name="T16" fmla="*/ 411 w 411"/>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174">
                  <a:moveTo>
                    <a:pt x="411" y="0"/>
                  </a:moveTo>
                  <a:lnTo>
                    <a:pt x="411" y="0"/>
                  </a:lnTo>
                  <a:lnTo>
                    <a:pt x="0" y="0"/>
                  </a:lnTo>
                  <a:lnTo>
                    <a:pt x="110" y="84"/>
                  </a:lnTo>
                  <a:lnTo>
                    <a:pt x="143" y="147"/>
                  </a:lnTo>
                  <a:cubicBezTo>
                    <a:pt x="143" y="147"/>
                    <a:pt x="161" y="174"/>
                    <a:pt x="206" y="174"/>
                  </a:cubicBezTo>
                  <a:cubicBezTo>
                    <a:pt x="248" y="174"/>
                    <a:pt x="269" y="147"/>
                    <a:pt x="269" y="147"/>
                  </a:cubicBezTo>
                  <a:lnTo>
                    <a:pt x="301" y="84"/>
                  </a:lnTo>
                  <a:lnTo>
                    <a:pt x="411" y="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7">
              <a:extLst>
                <a:ext uri="{FF2B5EF4-FFF2-40B4-BE49-F238E27FC236}">
                  <a16:creationId xmlns:a16="http://schemas.microsoft.com/office/drawing/2014/main" id="{B7C5F358-16C4-429D-8E53-0C5023A87698}"/>
                </a:ext>
              </a:extLst>
            </p:cNvPr>
            <p:cNvSpPr>
              <a:spLocks/>
            </p:cNvSpPr>
            <p:nvPr/>
          </p:nvSpPr>
          <p:spPr bwMode="auto">
            <a:xfrm>
              <a:off x="4341042" y="3709081"/>
              <a:ext cx="457200" cy="65088"/>
            </a:xfrm>
            <a:custGeom>
              <a:avLst/>
              <a:gdLst>
                <a:gd name="T0" fmla="*/ 474 w 474"/>
                <a:gd name="T1" fmla="*/ 34 h 68"/>
                <a:gd name="T2" fmla="*/ 474 w 474"/>
                <a:gd name="T3" fmla="*/ 34 h 68"/>
                <a:gd name="T4" fmla="*/ 440 w 474"/>
                <a:gd name="T5" fmla="*/ 68 h 68"/>
                <a:gd name="T6" fmla="*/ 33 w 474"/>
                <a:gd name="T7" fmla="*/ 68 h 68"/>
                <a:gd name="T8" fmla="*/ 0 w 474"/>
                <a:gd name="T9" fmla="*/ 34 h 68"/>
                <a:gd name="T10" fmla="*/ 33 w 474"/>
                <a:gd name="T11" fmla="*/ 0 h 68"/>
                <a:gd name="T12" fmla="*/ 440 w 474"/>
                <a:gd name="T13" fmla="*/ 0 h 68"/>
                <a:gd name="T14" fmla="*/ 474 w 474"/>
                <a:gd name="T15" fmla="*/ 34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8">
                  <a:moveTo>
                    <a:pt x="474" y="34"/>
                  </a:moveTo>
                  <a:lnTo>
                    <a:pt x="474" y="34"/>
                  </a:lnTo>
                  <a:cubicBezTo>
                    <a:pt x="474" y="53"/>
                    <a:pt x="459" y="68"/>
                    <a:pt x="440" y="68"/>
                  </a:cubicBezTo>
                  <a:lnTo>
                    <a:pt x="33" y="68"/>
                  </a:lnTo>
                  <a:cubicBezTo>
                    <a:pt x="15" y="68"/>
                    <a:pt x="0" y="53"/>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8">
              <a:extLst>
                <a:ext uri="{FF2B5EF4-FFF2-40B4-BE49-F238E27FC236}">
                  <a16:creationId xmlns:a16="http://schemas.microsoft.com/office/drawing/2014/main" id="{7C7F22AD-769B-42CB-BCFD-BF3F26AE3E9D}"/>
                </a:ext>
              </a:extLst>
            </p:cNvPr>
            <p:cNvSpPr>
              <a:spLocks/>
            </p:cNvSpPr>
            <p:nvPr/>
          </p:nvSpPr>
          <p:spPr bwMode="auto">
            <a:xfrm>
              <a:off x="4341042" y="3802743"/>
              <a:ext cx="457200" cy="63500"/>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Freeform 9">
              <a:extLst>
                <a:ext uri="{FF2B5EF4-FFF2-40B4-BE49-F238E27FC236}">
                  <a16:creationId xmlns:a16="http://schemas.microsoft.com/office/drawing/2014/main" id="{C9E44073-0177-467B-BEDE-55375938FEF5}"/>
                </a:ext>
              </a:extLst>
            </p:cNvPr>
            <p:cNvSpPr>
              <a:spLocks/>
            </p:cNvSpPr>
            <p:nvPr/>
          </p:nvSpPr>
          <p:spPr bwMode="auto">
            <a:xfrm>
              <a:off x="4341042" y="3896406"/>
              <a:ext cx="457200" cy="65088"/>
            </a:xfrm>
            <a:custGeom>
              <a:avLst/>
              <a:gdLst>
                <a:gd name="T0" fmla="*/ 474 w 474"/>
                <a:gd name="T1" fmla="*/ 34 h 67"/>
                <a:gd name="T2" fmla="*/ 474 w 474"/>
                <a:gd name="T3" fmla="*/ 34 h 67"/>
                <a:gd name="T4" fmla="*/ 440 w 474"/>
                <a:gd name="T5" fmla="*/ 67 h 67"/>
                <a:gd name="T6" fmla="*/ 33 w 474"/>
                <a:gd name="T7" fmla="*/ 67 h 67"/>
                <a:gd name="T8" fmla="*/ 0 w 474"/>
                <a:gd name="T9" fmla="*/ 34 h 67"/>
                <a:gd name="T10" fmla="*/ 33 w 474"/>
                <a:gd name="T11" fmla="*/ 0 h 67"/>
                <a:gd name="T12" fmla="*/ 440 w 474"/>
                <a:gd name="T13" fmla="*/ 0 h 67"/>
                <a:gd name="T14" fmla="*/ 474 w 474"/>
                <a:gd name="T15" fmla="*/ 34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67">
                  <a:moveTo>
                    <a:pt x="474" y="34"/>
                  </a:moveTo>
                  <a:lnTo>
                    <a:pt x="474" y="34"/>
                  </a:lnTo>
                  <a:cubicBezTo>
                    <a:pt x="474" y="52"/>
                    <a:pt x="459" y="67"/>
                    <a:pt x="440" y="67"/>
                  </a:cubicBezTo>
                  <a:lnTo>
                    <a:pt x="33" y="67"/>
                  </a:lnTo>
                  <a:cubicBezTo>
                    <a:pt x="15" y="67"/>
                    <a:pt x="0" y="52"/>
                    <a:pt x="0" y="34"/>
                  </a:cubicBezTo>
                  <a:cubicBezTo>
                    <a:pt x="0" y="15"/>
                    <a:pt x="15" y="0"/>
                    <a:pt x="33" y="0"/>
                  </a:cubicBezTo>
                  <a:lnTo>
                    <a:pt x="440" y="0"/>
                  </a:lnTo>
                  <a:cubicBezTo>
                    <a:pt x="459" y="0"/>
                    <a:pt x="474" y="15"/>
                    <a:pt x="474" y="34"/>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Freeform 10">
              <a:extLst>
                <a:ext uri="{FF2B5EF4-FFF2-40B4-BE49-F238E27FC236}">
                  <a16:creationId xmlns:a16="http://schemas.microsoft.com/office/drawing/2014/main" id="{3271A474-5B9D-43FC-823E-AC79AAEF2D4A}"/>
                </a:ext>
              </a:extLst>
            </p:cNvPr>
            <p:cNvSpPr>
              <a:spLocks/>
            </p:cNvSpPr>
            <p:nvPr/>
          </p:nvSpPr>
          <p:spPr bwMode="auto">
            <a:xfrm>
              <a:off x="4299767" y="3621768"/>
              <a:ext cx="539750" cy="57150"/>
            </a:xfrm>
            <a:custGeom>
              <a:avLst/>
              <a:gdLst>
                <a:gd name="T0" fmla="*/ 507 w 558"/>
                <a:gd name="T1" fmla="*/ 60 h 60"/>
                <a:gd name="T2" fmla="*/ 507 w 558"/>
                <a:gd name="T3" fmla="*/ 60 h 60"/>
                <a:gd name="T4" fmla="*/ 51 w 558"/>
                <a:gd name="T5" fmla="*/ 60 h 60"/>
                <a:gd name="T6" fmla="*/ 0 w 558"/>
                <a:gd name="T7" fmla="*/ 0 h 60"/>
                <a:gd name="T8" fmla="*/ 558 w 558"/>
                <a:gd name="T9" fmla="*/ 0 h 60"/>
                <a:gd name="T10" fmla="*/ 507 w 558"/>
                <a:gd name="T11" fmla="*/ 60 h 60"/>
              </a:gdLst>
              <a:ahLst/>
              <a:cxnLst>
                <a:cxn ang="0">
                  <a:pos x="T0" y="T1"/>
                </a:cxn>
                <a:cxn ang="0">
                  <a:pos x="T2" y="T3"/>
                </a:cxn>
                <a:cxn ang="0">
                  <a:pos x="T4" y="T5"/>
                </a:cxn>
                <a:cxn ang="0">
                  <a:pos x="T6" y="T7"/>
                </a:cxn>
                <a:cxn ang="0">
                  <a:pos x="T8" y="T9"/>
                </a:cxn>
                <a:cxn ang="0">
                  <a:pos x="T10" y="T11"/>
                </a:cxn>
              </a:cxnLst>
              <a:rect l="0" t="0" r="r" b="b"/>
              <a:pathLst>
                <a:path w="558" h="60">
                  <a:moveTo>
                    <a:pt x="507" y="60"/>
                  </a:moveTo>
                  <a:lnTo>
                    <a:pt x="507" y="60"/>
                  </a:lnTo>
                  <a:lnTo>
                    <a:pt x="51" y="60"/>
                  </a:lnTo>
                  <a:lnTo>
                    <a:pt x="0" y="0"/>
                  </a:lnTo>
                  <a:lnTo>
                    <a:pt x="558" y="0"/>
                  </a:lnTo>
                  <a:lnTo>
                    <a:pt x="507" y="60"/>
                  </a:ln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Freeform 11">
              <a:extLst>
                <a:ext uri="{FF2B5EF4-FFF2-40B4-BE49-F238E27FC236}">
                  <a16:creationId xmlns:a16="http://schemas.microsoft.com/office/drawing/2014/main" id="{C21AF23C-232D-4E5B-952F-A0A856D04D40}"/>
                </a:ext>
              </a:extLst>
            </p:cNvPr>
            <p:cNvSpPr>
              <a:spLocks noEditPoints="1"/>
            </p:cNvSpPr>
            <p:nvPr/>
          </p:nvSpPr>
          <p:spPr bwMode="auto">
            <a:xfrm>
              <a:off x="4174355" y="2547031"/>
              <a:ext cx="342900" cy="344488"/>
            </a:xfrm>
            <a:custGeom>
              <a:avLst/>
              <a:gdLst>
                <a:gd name="T0" fmla="*/ 195 w 355"/>
                <a:gd name="T1" fmla="*/ 253 h 359"/>
                <a:gd name="T2" fmla="*/ 195 w 355"/>
                <a:gd name="T3" fmla="*/ 253 h 359"/>
                <a:gd name="T4" fmla="*/ 104 w 355"/>
                <a:gd name="T5" fmla="*/ 198 h 359"/>
                <a:gd name="T6" fmla="*/ 159 w 355"/>
                <a:gd name="T7" fmla="*/ 106 h 359"/>
                <a:gd name="T8" fmla="*/ 251 w 355"/>
                <a:gd name="T9" fmla="*/ 162 h 359"/>
                <a:gd name="T10" fmla="*/ 195 w 355"/>
                <a:gd name="T11" fmla="*/ 253 h 359"/>
                <a:gd name="T12" fmla="*/ 275 w 355"/>
                <a:gd name="T13" fmla="*/ 282 h 359"/>
                <a:gd name="T14" fmla="*/ 275 w 355"/>
                <a:gd name="T15" fmla="*/ 282 h 359"/>
                <a:gd name="T16" fmla="*/ 294 w 355"/>
                <a:gd name="T17" fmla="*/ 259 h 359"/>
                <a:gd name="T18" fmla="*/ 337 w 355"/>
                <a:gd name="T19" fmla="*/ 262 h 359"/>
                <a:gd name="T20" fmla="*/ 349 w 355"/>
                <a:gd name="T21" fmla="*/ 232 h 359"/>
                <a:gd name="T22" fmla="*/ 316 w 355"/>
                <a:gd name="T23" fmla="*/ 205 h 359"/>
                <a:gd name="T24" fmla="*/ 318 w 355"/>
                <a:gd name="T25" fmla="*/ 175 h 359"/>
                <a:gd name="T26" fmla="*/ 355 w 355"/>
                <a:gd name="T27" fmla="*/ 153 h 359"/>
                <a:gd name="T28" fmla="*/ 351 w 355"/>
                <a:gd name="T29" fmla="*/ 137 h 359"/>
                <a:gd name="T30" fmla="*/ 347 w 355"/>
                <a:gd name="T31" fmla="*/ 122 h 359"/>
                <a:gd name="T32" fmla="*/ 304 w 355"/>
                <a:gd name="T33" fmla="*/ 118 h 359"/>
                <a:gd name="T34" fmla="*/ 289 w 355"/>
                <a:gd name="T35" fmla="*/ 93 h 359"/>
                <a:gd name="T36" fmla="*/ 305 w 355"/>
                <a:gd name="T37" fmla="*/ 54 h 359"/>
                <a:gd name="T38" fmla="*/ 280 w 355"/>
                <a:gd name="T39" fmla="*/ 33 h 359"/>
                <a:gd name="T40" fmla="*/ 244 w 355"/>
                <a:gd name="T41" fmla="*/ 55 h 359"/>
                <a:gd name="T42" fmla="*/ 216 w 355"/>
                <a:gd name="T43" fmla="*/ 44 h 359"/>
                <a:gd name="T44" fmla="*/ 206 w 355"/>
                <a:gd name="T45" fmla="*/ 3 h 359"/>
                <a:gd name="T46" fmla="*/ 174 w 355"/>
                <a:gd name="T47" fmla="*/ 0 h 359"/>
                <a:gd name="T48" fmla="*/ 158 w 355"/>
                <a:gd name="T49" fmla="*/ 40 h 359"/>
                <a:gd name="T50" fmla="*/ 143 w 355"/>
                <a:gd name="T51" fmla="*/ 43 h 359"/>
                <a:gd name="T52" fmla="*/ 129 w 355"/>
                <a:gd name="T53" fmla="*/ 47 h 359"/>
                <a:gd name="T54" fmla="*/ 97 w 355"/>
                <a:gd name="T55" fmla="*/ 20 h 359"/>
                <a:gd name="T56" fmla="*/ 69 w 355"/>
                <a:gd name="T57" fmla="*/ 36 h 359"/>
                <a:gd name="T58" fmla="*/ 79 w 355"/>
                <a:gd name="T59" fmla="*/ 78 h 359"/>
                <a:gd name="T60" fmla="*/ 60 w 355"/>
                <a:gd name="T61" fmla="*/ 101 h 359"/>
                <a:gd name="T62" fmla="*/ 18 w 355"/>
                <a:gd name="T63" fmla="*/ 98 h 359"/>
                <a:gd name="T64" fmla="*/ 6 w 355"/>
                <a:gd name="T65" fmla="*/ 127 h 359"/>
                <a:gd name="T66" fmla="*/ 38 w 355"/>
                <a:gd name="T67" fmla="*/ 155 h 359"/>
                <a:gd name="T68" fmla="*/ 36 w 355"/>
                <a:gd name="T69" fmla="*/ 184 h 359"/>
                <a:gd name="T70" fmla="*/ 0 w 355"/>
                <a:gd name="T71" fmla="*/ 207 h 359"/>
                <a:gd name="T72" fmla="*/ 3 w 355"/>
                <a:gd name="T73" fmla="*/ 223 h 359"/>
                <a:gd name="T74" fmla="*/ 7 w 355"/>
                <a:gd name="T75" fmla="*/ 238 h 359"/>
                <a:gd name="T76" fmla="*/ 50 w 355"/>
                <a:gd name="T77" fmla="*/ 241 h 359"/>
                <a:gd name="T78" fmla="*/ 66 w 355"/>
                <a:gd name="T79" fmla="*/ 267 h 359"/>
                <a:gd name="T80" fmla="*/ 50 w 355"/>
                <a:gd name="T81" fmla="*/ 306 h 359"/>
                <a:gd name="T82" fmla="*/ 74 w 355"/>
                <a:gd name="T83" fmla="*/ 327 h 359"/>
                <a:gd name="T84" fmla="*/ 110 w 355"/>
                <a:gd name="T85" fmla="*/ 304 h 359"/>
                <a:gd name="T86" fmla="*/ 138 w 355"/>
                <a:gd name="T87" fmla="*/ 316 h 359"/>
                <a:gd name="T88" fmla="*/ 148 w 355"/>
                <a:gd name="T89" fmla="*/ 357 h 359"/>
                <a:gd name="T90" fmla="*/ 180 w 355"/>
                <a:gd name="T91" fmla="*/ 359 h 359"/>
                <a:gd name="T92" fmla="*/ 196 w 355"/>
                <a:gd name="T93" fmla="*/ 320 h 359"/>
                <a:gd name="T94" fmla="*/ 211 w 355"/>
                <a:gd name="T95" fmla="*/ 317 h 359"/>
                <a:gd name="T96" fmla="*/ 225 w 355"/>
                <a:gd name="T97" fmla="*/ 313 h 359"/>
                <a:gd name="T98" fmla="*/ 258 w 355"/>
                <a:gd name="T99" fmla="*/ 340 h 359"/>
                <a:gd name="T100" fmla="*/ 285 w 355"/>
                <a:gd name="T101" fmla="*/ 323 h 359"/>
                <a:gd name="T102" fmla="*/ 275 w 355"/>
                <a:gd name="T103" fmla="*/ 28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5" h="359">
                  <a:moveTo>
                    <a:pt x="195" y="253"/>
                  </a:moveTo>
                  <a:lnTo>
                    <a:pt x="195" y="253"/>
                  </a:lnTo>
                  <a:cubicBezTo>
                    <a:pt x="155" y="263"/>
                    <a:pt x="114" y="239"/>
                    <a:pt x="104" y="198"/>
                  </a:cubicBezTo>
                  <a:cubicBezTo>
                    <a:pt x="94" y="157"/>
                    <a:pt x="118" y="116"/>
                    <a:pt x="159" y="106"/>
                  </a:cubicBezTo>
                  <a:cubicBezTo>
                    <a:pt x="200" y="96"/>
                    <a:pt x="241" y="121"/>
                    <a:pt x="251" y="162"/>
                  </a:cubicBezTo>
                  <a:cubicBezTo>
                    <a:pt x="261" y="202"/>
                    <a:pt x="236" y="243"/>
                    <a:pt x="195" y="253"/>
                  </a:cubicBezTo>
                  <a:close/>
                  <a:moveTo>
                    <a:pt x="275" y="282"/>
                  </a:moveTo>
                  <a:lnTo>
                    <a:pt x="275" y="282"/>
                  </a:lnTo>
                  <a:cubicBezTo>
                    <a:pt x="282" y="275"/>
                    <a:pt x="289" y="267"/>
                    <a:pt x="294" y="259"/>
                  </a:cubicBezTo>
                  <a:cubicBezTo>
                    <a:pt x="311" y="262"/>
                    <a:pt x="326" y="263"/>
                    <a:pt x="337" y="262"/>
                  </a:cubicBezTo>
                  <a:cubicBezTo>
                    <a:pt x="342" y="253"/>
                    <a:pt x="346" y="243"/>
                    <a:pt x="349" y="232"/>
                  </a:cubicBezTo>
                  <a:cubicBezTo>
                    <a:pt x="342" y="224"/>
                    <a:pt x="331" y="215"/>
                    <a:pt x="316" y="205"/>
                  </a:cubicBezTo>
                  <a:cubicBezTo>
                    <a:pt x="318" y="195"/>
                    <a:pt x="319" y="185"/>
                    <a:pt x="318" y="175"/>
                  </a:cubicBezTo>
                  <a:cubicBezTo>
                    <a:pt x="334" y="167"/>
                    <a:pt x="346" y="160"/>
                    <a:pt x="355" y="153"/>
                  </a:cubicBezTo>
                  <a:cubicBezTo>
                    <a:pt x="354" y="148"/>
                    <a:pt x="353" y="142"/>
                    <a:pt x="351" y="137"/>
                  </a:cubicBezTo>
                  <a:cubicBezTo>
                    <a:pt x="350" y="132"/>
                    <a:pt x="349" y="127"/>
                    <a:pt x="347" y="122"/>
                  </a:cubicBezTo>
                  <a:cubicBezTo>
                    <a:pt x="336" y="119"/>
                    <a:pt x="322" y="118"/>
                    <a:pt x="304" y="118"/>
                  </a:cubicBezTo>
                  <a:cubicBezTo>
                    <a:pt x="300" y="109"/>
                    <a:pt x="295" y="101"/>
                    <a:pt x="289" y="93"/>
                  </a:cubicBezTo>
                  <a:cubicBezTo>
                    <a:pt x="297" y="78"/>
                    <a:pt x="302" y="64"/>
                    <a:pt x="305" y="54"/>
                  </a:cubicBezTo>
                  <a:cubicBezTo>
                    <a:pt x="297" y="46"/>
                    <a:pt x="289" y="39"/>
                    <a:pt x="280" y="33"/>
                  </a:cubicBezTo>
                  <a:cubicBezTo>
                    <a:pt x="270" y="37"/>
                    <a:pt x="258" y="45"/>
                    <a:pt x="244" y="55"/>
                  </a:cubicBezTo>
                  <a:cubicBezTo>
                    <a:pt x="235" y="51"/>
                    <a:pt x="226" y="47"/>
                    <a:pt x="216" y="44"/>
                  </a:cubicBezTo>
                  <a:cubicBezTo>
                    <a:pt x="214" y="27"/>
                    <a:pt x="210" y="13"/>
                    <a:pt x="206" y="3"/>
                  </a:cubicBezTo>
                  <a:cubicBezTo>
                    <a:pt x="196" y="1"/>
                    <a:pt x="185" y="0"/>
                    <a:pt x="174" y="0"/>
                  </a:cubicBezTo>
                  <a:cubicBezTo>
                    <a:pt x="169" y="10"/>
                    <a:pt x="163" y="23"/>
                    <a:pt x="158" y="40"/>
                  </a:cubicBezTo>
                  <a:cubicBezTo>
                    <a:pt x="153" y="40"/>
                    <a:pt x="148" y="41"/>
                    <a:pt x="143" y="43"/>
                  </a:cubicBezTo>
                  <a:cubicBezTo>
                    <a:pt x="139" y="44"/>
                    <a:pt x="134" y="45"/>
                    <a:pt x="129" y="47"/>
                  </a:cubicBezTo>
                  <a:cubicBezTo>
                    <a:pt x="117" y="34"/>
                    <a:pt x="106" y="25"/>
                    <a:pt x="97" y="20"/>
                  </a:cubicBezTo>
                  <a:cubicBezTo>
                    <a:pt x="87" y="24"/>
                    <a:pt x="78" y="30"/>
                    <a:pt x="69" y="36"/>
                  </a:cubicBezTo>
                  <a:cubicBezTo>
                    <a:pt x="70" y="47"/>
                    <a:pt x="74" y="61"/>
                    <a:pt x="79" y="78"/>
                  </a:cubicBezTo>
                  <a:cubicBezTo>
                    <a:pt x="72" y="85"/>
                    <a:pt x="66" y="92"/>
                    <a:pt x="60" y="101"/>
                  </a:cubicBezTo>
                  <a:cubicBezTo>
                    <a:pt x="43" y="98"/>
                    <a:pt x="28" y="97"/>
                    <a:pt x="18" y="98"/>
                  </a:cubicBezTo>
                  <a:cubicBezTo>
                    <a:pt x="13" y="107"/>
                    <a:pt x="9" y="117"/>
                    <a:pt x="6" y="127"/>
                  </a:cubicBezTo>
                  <a:cubicBezTo>
                    <a:pt x="13" y="135"/>
                    <a:pt x="24" y="145"/>
                    <a:pt x="38" y="155"/>
                  </a:cubicBezTo>
                  <a:cubicBezTo>
                    <a:pt x="36" y="164"/>
                    <a:pt x="36" y="174"/>
                    <a:pt x="36" y="184"/>
                  </a:cubicBezTo>
                  <a:cubicBezTo>
                    <a:pt x="20" y="192"/>
                    <a:pt x="8" y="200"/>
                    <a:pt x="0" y="207"/>
                  </a:cubicBezTo>
                  <a:cubicBezTo>
                    <a:pt x="1" y="212"/>
                    <a:pt x="2" y="217"/>
                    <a:pt x="3" y="223"/>
                  </a:cubicBezTo>
                  <a:cubicBezTo>
                    <a:pt x="4" y="228"/>
                    <a:pt x="6" y="233"/>
                    <a:pt x="7" y="238"/>
                  </a:cubicBezTo>
                  <a:cubicBezTo>
                    <a:pt x="18" y="241"/>
                    <a:pt x="32" y="242"/>
                    <a:pt x="50" y="241"/>
                  </a:cubicBezTo>
                  <a:cubicBezTo>
                    <a:pt x="54" y="250"/>
                    <a:pt x="60" y="259"/>
                    <a:pt x="66" y="267"/>
                  </a:cubicBezTo>
                  <a:cubicBezTo>
                    <a:pt x="57" y="282"/>
                    <a:pt x="52" y="296"/>
                    <a:pt x="50" y="306"/>
                  </a:cubicBezTo>
                  <a:cubicBezTo>
                    <a:pt x="57" y="314"/>
                    <a:pt x="65" y="321"/>
                    <a:pt x="74" y="327"/>
                  </a:cubicBezTo>
                  <a:cubicBezTo>
                    <a:pt x="84" y="323"/>
                    <a:pt x="96" y="315"/>
                    <a:pt x="110" y="304"/>
                  </a:cubicBezTo>
                  <a:cubicBezTo>
                    <a:pt x="119" y="309"/>
                    <a:pt x="128" y="313"/>
                    <a:pt x="138" y="316"/>
                  </a:cubicBezTo>
                  <a:cubicBezTo>
                    <a:pt x="140" y="333"/>
                    <a:pt x="144" y="347"/>
                    <a:pt x="148" y="357"/>
                  </a:cubicBezTo>
                  <a:cubicBezTo>
                    <a:pt x="159" y="359"/>
                    <a:pt x="169" y="359"/>
                    <a:pt x="180" y="359"/>
                  </a:cubicBezTo>
                  <a:cubicBezTo>
                    <a:pt x="186" y="350"/>
                    <a:pt x="191" y="337"/>
                    <a:pt x="196" y="320"/>
                  </a:cubicBezTo>
                  <a:cubicBezTo>
                    <a:pt x="201" y="319"/>
                    <a:pt x="206" y="318"/>
                    <a:pt x="211" y="317"/>
                  </a:cubicBezTo>
                  <a:cubicBezTo>
                    <a:pt x="216" y="316"/>
                    <a:pt x="221" y="314"/>
                    <a:pt x="225" y="313"/>
                  </a:cubicBezTo>
                  <a:cubicBezTo>
                    <a:pt x="237" y="325"/>
                    <a:pt x="249" y="335"/>
                    <a:pt x="258" y="340"/>
                  </a:cubicBezTo>
                  <a:cubicBezTo>
                    <a:pt x="267" y="335"/>
                    <a:pt x="277" y="330"/>
                    <a:pt x="285" y="323"/>
                  </a:cubicBezTo>
                  <a:cubicBezTo>
                    <a:pt x="284" y="313"/>
                    <a:pt x="281" y="298"/>
                    <a:pt x="275" y="282"/>
                  </a:cubicBezTo>
                  <a:close/>
                </a:path>
              </a:pathLst>
            </a:custGeom>
            <a:solidFill>
              <a:srgbClr val="99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60" name="Group 59">
              <a:extLst>
                <a:ext uri="{FF2B5EF4-FFF2-40B4-BE49-F238E27FC236}">
                  <a16:creationId xmlns:a16="http://schemas.microsoft.com/office/drawing/2014/main" id="{91CB4187-8BE3-43B4-A3B8-0C78A01A1C03}"/>
                </a:ext>
              </a:extLst>
            </p:cNvPr>
            <p:cNvGrpSpPr/>
            <p:nvPr/>
          </p:nvGrpSpPr>
          <p:grpSpPr>
            <a:xfrm>
              <a:off x="4401367" y="2724831"/>
              <a:ext cx="533400" cy="531813"/>
              <a:chOff x="5934075" y="2932113"/>
              <a:chExt cx="533400" cy="531813"/>
            </a:xfrm>
            <a:solidFill>
              <a:srgbClr val="990000"/>
            </a:solidFill>
          </p:grpSpPr>
          <p:sp>
            <p:nvSpPr>
              <p:cNvPr id="61" name="Freeform 12">
                <a:extLst>
                  <a:ext uri="{FF2B5EF4-FFF2-40B4-BE49-F238E27FC236}">
                    <a16:creationId xmlns:a16="http://schemas.microsoft.com/office/drawing/2014/main" id="{55DA2694-1D0F-4F64-BE48-EB690A60472A}"/>
                  </a:ext>
                </a:extLst>
              </p:cNvPr>
              <p:cNvSpPr>
                <a:spLocks noEditPoints="1"/>
              </p:cNvSpPr>
              <p:nvPr/>
            </p:nvSpPr>
            <p:spPr bwMode="auto">
              <a:xfrm>
                <a:off x="5934075" y="2932113"/>
                <a:ext cx="533400" cy="531813"/>
              </a:xfrm>
              <a:custGeom>
                <a:avLst/>
                <a:gdLst>
                  <a:gd name="T0" fmla="*/ 235 w 552"/>
                  <a:gd name="T1" fmla="*/ 324 h 552"/>
                  <a:gd name="T2" fmla="*/ 317 w 552"/>
                  <a:gd name="T3" fmla="*/ 227 h 552"/>
                  <a:gd name="T4" fmla="*/ 235 w 552"/>
                  <a:gd name="T5" fmla="*/ 324 h 552"/>
                  <a:gd name="T6" fmla="*/ 476 w 552"/>
                  <a:gd name="T7" fmla="*/ 466 h 552"/>
                  <a:gd name="T8" fmla="*/ 497 w 552"/>
                  <a:gd name="T9" fmla="*/ 441 h 552"/>
                  <a:gd name="T10" fmla="*/ 489 w 552"/>
                  <a:gd name="T11" fmla="*/ 374 h 552"/>
                  <a:gd name="T12" fmla="*/ 544 w 552"/>
                  <a:gd name="T13" fmla="*/ 343 h 552"/>
                  <a:gd name="T14" fmla="*/ 510 w 552"/>
                  <a:gd name="T15" fmla="*/ 286 h 552"/>
                  <a:gd name="T16" fmla="*/ 549 w 552"/>
                  <a:gd name="T17" fmla="*/ 236 h 552"/>
                  <a:gd name="T18" fmla="*/ 496 w 552"/>
                  <a:gd name="T19" fmla="*/ 195 h 552"/>
                  <a:gd name="T20" fmla="*/ 513 w 552"/>
                  <a:gd name="T21" fmla="*/ 134 h 552"/>
                  <a:gd name="T22" fmla="*/ 449 w 552"/>
                  <a:gd name="T23" fmla="*/ 117 h 552"/>
                  <a:gd name="T24" fmla="*/ 454 w 552"/>
                  <a:gd name="T25" fmla="*/ 65 h 552"/>
                  <a:gd name="T26" fmla="*/ 403 w 552"/>
                  <a:gd name="T27" fmla="*/ 79 h 552"/>
                  <a:gd name="T28" fmla="*/ 374 w 552"/>
                  <a:gd name="T29" fmla="*/ 18 h 552"/>
                  <a:gd name="T30" fmla="*/ 317 w 552"/>
                  <a:gd name="T31" fmla="*/ 45 h 552"/>
                  <a:gd name="T32" fmla="*/ 268 w 552"/>
                  <a:gd name="T33" fmla="*/ 0 h 552"/>
                  <a:gd name="T34" fmla="*/ 226 w 552"/>
                  <a:gd name="T35" fmla="*/ 47 h 552"/>
                  <a:gd name="T36" fmla="*/ 163 w 552"/>
                  <a:gd name="T37" fmla="*/ 24 h 552"/>
                  <a:gd name="T38" fmla="*/ 143 w 552"/>
                  <a:gd name="T39" fmla="*/ 83 h 552"/>
                  <a:gd name="T40" fmla="*/ 76 w 552"/>
                  <a:gd name="T41" fmla="*/ 86 h 552"/>
                  <a:gd name="T42" fmla="*/ 55 w 552"/>
                  <a:gd name="T43" fmla="*/ 110 h 552"/>
                  <a:gd name="T44" fmla="*/ 64 w 552"/>
                  <a:gd name="T45" fmla="*/ 176 h 552"/>
                  <a:gd name="T46" fmla="*/ 9 w 552"/>
                  <a:gd name="T47" fmla="*/ 207 h 552"/>
                  <a:gd name="T48" fmla="*/ 42 w 552"/>
                  <a:gd name="T49" fmla="*/ 265 h 552"/>
                  <a:gd name="T50" fmla="*/ 3 w 552"/>
                  <a:gd name="T51" fmla="*/ 315 h 552"/>
                  <a:gd name="T52" fmla="*/ 56 w 552"/>
                  <a:gd name="T53" fmla="*/ 355 h 552"/>
                  <a:gd name="T54" fmla="*/ 38 w 552"/>
                  <a:gd name="T55" fmla="*/ 416 h 552"/>
                  <a:gd name="T56" fmla="*/ 104 w 552"/>
                  <a:gd name="T57" fmla="*/ 434 h 552"/>
                  <a:gd name="T58" fmla="*/ 98 w 552"/>
                  <a:gd name="T59" fmla="*/ 487 h 552"/>
                  <a:gd name="T60" fmla="*/ 149 w 552"/>
                  <a:gd name="T61" fmla="*/ 473 h 552"/>
                  <a:gd name="T62" fmla="*/ 177 w 552"/>
                  <a:gd name="T63" fmla="*/ 533 h 552"/>
                  <a:gd name="T64" fmla="*/ 233 w 552"/>
                  <a:gd name="T65" fmla="*/ 506 h 552"/>
                  <a:gd name="T66" fmla="*/ 283 w 552"/>
                  <a:gd name="T67" fmla="*/ 552 h 552"/>
                  <a:gd name="T68" fmla="*/ 325 w 552"/>
                  <a:gd name="T69" fmla="*/ 505 h 552"/>
                  <a:gd name="T70" fmla="*/ 388 w 552"/>
                  <a:gd name="T71" fmla="*/ 528 h 552"/>
                  <a:gd name="T72" fmla="*/ 409 w 552"/>
                  <a:gd name="T73" fmla="*/ 468 h 552"/>
                  <a:gd name="T74" fmla="*/ 476 w 552"/>
                  <a:gd name="T75" fmla="*/ 46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2" h="552">
                    <a:moveTo>
                      <a:pt x="235" y="324"/>
                    </a:moveTo>
                    <a:lnTo>
                      <a:pt x="235" y="324"/>
                    </a:lnTo>
                    <a:cubicBezTo>
                      <a:pt x="209" y="301"/>
                      <a:pt x="205" y="262"/>
                      <a:pt x="228" y="235"/>
                    </a:cubicBezTo>
                    <a:cubicBezTo>
                      <a:pt x="250" y="208"/>
                      <a:pt x="290" y="205"/>
                      <a:pt x="317" y="227"/>
                    </a:cubicBezTo>
                    <a:cubicBezTo>
                      <a:pt x="344" y="250"/>
                      <a:pt x="347" y="290"/>
                      <a:pt x="325" y="316"/>
                    </a:cubicBezTo>
                    <a:cubicBezTo>
                      <a:pt x="302" y="343"/>
                      <a:pt x="262" y="347"/>
                      <a:pt x="235" y="324"/>
                    </a:cubicBezTo>
                    <a:close/>
                    <a:moveTo>
                      <a:pt x="476" y="466"/>
                    </a:moveTo>
                    <a:lnTo>
                      <a:pt x="476" y="466"/>
                    </a:lnTo>
                    <a:cubicBezTo>
                      <a:pt x="480" y="462"/>
                      <a:pt x="484" y="458"/>
                      <a:pt x="487" y="454"/>
                    </a:cubicBezTo>
                    <a:cubicBezTo>
                      <a:pt x="491" y="450"/>
                      <a:pt x="494" y="445"/>
                      <a:pt x="497" y="441"/>
                    </a:cubicBezTo>
                    <a:cubicBezTo>
                      <a:pt x="493" y="431"/>
                      <a:pt x="484" y="418"/>
                      <a:pt x="473" y="403"/>
                    </a:cubicBezTo>
                    <a:cubicBezTo>
                      <a:pt x="479" y="393"/>
                      <a:pt x="484" y="384"/>
                      <a:pt x="489" y="374"/>
                    </a:cubicBezTo>
                    <a:cubicBezTo>
                      <a:pt x="507" y="376"/>
                      <a:pt x="523" y="376"/>
                      <a:pt x="534" y="375"/>
                    </a:cubicBezTo>
                    <a:cubicBezTo>
                      <a:pt x="538" y="364"/>
                      <a:pt x="541" y="354"/>
                      <a:pt x="544" y="343"/>
                    </a:cubicBezTo>
                    <a:cubicBezTo>
                      <a:pt x="536" y="336"/>
                      <a:pt x="523" y="327"/>
                      <a:pt x="507" y="317"/>
                    </a:cubicBezTo>
                    <a:cubicBezTo>
                      <a:pt x="509" y="307"/>
                      <a:pt x="510" y="296"/>
                      <a:pt x="510" y="286"/>
                    </a:cubicBezTo>
                    <a:cubicBezTo>
                      <a:pt x="528" y="280"/>
                      <a:pt x="542" y="274"/>
                      <a:pt x="552" y="268"/>
                    </a:cubicBezTo>
                    <a:cubicBezTo>
                      <a:pt x="552" y="257"/>
                      <a:pt x="551" y="247"/>
                      <a:pt x="549" y="236"/>
                    </a:cubicBezTo>
                    <a:cubicBezTo>
                      <a:pt x="539" y="232"/>
                      <a:pt x="524" y="228"/>
                      <a:pt x="505" y="226"/>
                    </a:cubicBezTo>
                    <a:cubicBezTo>
                      <a:pt x="503" y="215"/>
                      <a:pt x="500" y="205"/>
                      <a:pt x="496" y="195"/>
                    </a:cubicBezTo>
                    <a:cubicBezTo>
                      <a:pt x="511" y="183"/>
                      <a:pt x="522" y="172"/>
                      <a:pt x="528" y="163"/>
                    </a:cubicBezTo>
                    <a:cubicBezTo>
                      <a:pt x="524" y="153"/>
                      <a:pt x="519" y="143"/>
                      <a:pt x="513" y="134"/>
                    </a:cubicBezTo>
                    <a:cubicBezTo>
                      <a:pt x="502" y="134"/>
                      <a:pt x="487" y="137"/>
                      <a:pt x="468" y="142"/>
                    </a:cubicBezTo>
                    <a:cubicBezTo>
                      <a:pt x="462" y="133"/>
                      <a:pt x="456" y="125"/>
                      <a:pt x="449" y="117"/>
                    </a:cubicBezTo>
                    <a:cubicBezTo>
                      <a:pt x="458" y="101"/>
                      <a:pt x="464" y="86"/>
                      <a:pt x="466" y="75"/>
                    </a:cubicBezTo>
                    <a:cubicBezTo>
                      <a:pt x="462" y="72"/>
                      <a:pt x="458" y="68"/>
                      <a:pt x="454" y="65"/>
                    </a:cubicBezTo>
                    <a:cubicBezTo>
                      <a:pt x="450" y="61"/>
                      <a:pt x="446" y="58"/>
                      <a:pt x="442" y="55"/>
                    </a:cubicBezTo>
                    <a:cubicBezTo>
                      <a:pt x="431" y="59"/>
                      <a:pt x="418" y="67"/>
                      <a:pt x="403" y="79"/>
                    </a:cubicBezTo>
                    <a:cubicBezTo>
                      <a:pt x="394" y="73"/>
                      <a:pt x="384" y="68"/>
                      <a:pt x="374" y="63"/>
                    </a:cubicBezTo>
                    <a:cubicBezTo>
                      <a:pt x="376" y="44"/>
                      <a:pt x="376" y="29"/>
                      <a:pt x="374" y="18"/>
                    </a:cubicBezTo>
                    <a:cubicBezTo>
                      <a:pt x="364" y="14"/>
                      <a:pt x="354" y="10"/>
                      <a:pt x="343" y="8"/>
                    </a:cubicBezTo>
                    <a:cubicBezTo>
                      <a:pt x="335" y="16"/>
                      <a:pt x="327" y="29"/>
                      <a:pt x="317" y="45"/>
                    </a:cubicBezTo>
                    <a:cubicBezTo>
                      <a:pt x="307" y="43"/>
                      <a:pt x="296" y="42"/>
                      <a:pt x="286" y="42"/>
                    </a:cubicBezTo>
                    <a:cubicBezTo>
                      <a:pt x="280" y="24"/>
                      <a:pt x="274" y="9"/>
                      <a:pt x="268" y="0"/>
                    </a:cubicBezTo>
                    <a:cubicBezTo>
                      <a:pt x="257" y="0"/>
                      <a:pt x="246" y="1"/>
                      <a:pt x="236" y="3"/>
                    </a:cubicBezTo>
                    <a:cubicBezTo>
                      <a:pt x="232" y="13"/>
                      <a:pt x="228" y="28"/>
                      <a:pt x="226" y="47"/>
                    </a:cubicBezTo>
                    <a:cubicBezTo>
                      <a:pt x="215" y="49"/>
                      <a:pt x="205" y="52"/>
                      <a:pt x="196" y="56"/>
                    </a:cubicBezTo>
                    <a:cubicBezTo>
                      <a:pt x="183" y="41"/>
                      <a:pt x="172" y="30"/>
                      <a:pt x="163" y="24"/>
                    </a:cubicBezTo>
                    <a:cubicBezTo>
                      <a:pt x="154" y="28"/>
                      <a:pt x="144" y="33"/>
                      <a:pt x="135" y="38"/>
                    </a:cubicBezTo>
                    <a:cubicBezTo>
                      <a:pt x="135" y="50"/>
                      <a:pt x="138" y="65"/>
                      <a:pt x="143" y="83"/>
                    </a:cubicBezTo>
                    <a:cubicBezTo>
                      <a:pt x="134" y="89"/>
                      <a:pt x="126" y="96"/>
                      <a:pt x="118" y="103"/>
                    </a:cubicBezTo>
                    <a:cubicBezTo>
                      <a:pt x="101" y="94"/>
                      <a:pt x="87" y="88"/>
                      <a:pt x="76" y="86"/>
                    </a:cubicBezTo>
                    <a:cubicBezTo>
                      <a:pt x="72" y="90"/>
                      <a:pt x="69" y="94"/>
                      <a:pt x="65" y="98"/>
                    </a:cubicBezTo>
                    <a:cubicBezTo>
                      <a:pt x="62" y="102"/>
                      <a:pt x="58" y="106"/>
                      <a:pt x="55" y="110"/>
                    </a:cubicBezTo>
                    <a:cubicBezTo>
                      <a:pt x="60" y="121"/>
                      <a:pt x="68" y="134"/>
                      <a:pt x="79" y="149"/>
                    </a:cubicBezTo>
                    <a:cubicBezTo>
                      <a:pt x="74" y="158"/>
                      <a:pt x="69" y="167"/>
                      <a:pt x="64" y="176"/>
                    </a:cubicBezTo>
                    <a:cubicBezTo>
                      <a:pt x="45" y="175"/>
                      <a:pt x="30" y="175"/>
                      <a:pt x="19" y="177"/>
                    </a:cubicBezTo>
                    <a:cubicBezTo>
                      <a:pt x="15" y="187"/>
                      <a:pt x="11" y="197"/>
                      <a:pt x="9" y="207"/>
                    </a:cubicBezTo>
                    <a:cubicBezTo>
                      <a:pt x="17" y="215"/>
                      <a:pt x="30" y="224"/>
                      <a:pt x="46" y="233"/>
                    </a:cubicBezTo>
                    <a:cubicBezTo>
                      <a:pt x="44" y="244"/>
                      <a:pt x="43" y="255"/>
                      <a:pt x="42" y="265"/>
                    </a:cubicBezTo>
                    <a:cubicBezTo>
                      <a:pt x="24" y="271"/>
                      <a:pt x="10" y="277"/>
                      <a:pt x="0" y="283"/>
                    </a:cubicBezTo>
                    <a:cubicBezTo>
                      <a:pt x="1" y="293"/>
                      <a:pt x="2" y="304"/>
                      <a:pt x="3" y="315"/>
                    </a:cubicBezTo>
                    <a:cubicBezTo>
                      <a:pt x="13" y="319"/>
                      <a:pt x="29" y="322"/>
                      <a:pt x="47" y="325"/>
                    </a:cubicBezTo>
                    <a:cubicBezTo>
                      <a:pt x="50" y="335"/>
                      <a:pt x="52" y="345"/>
                      <a:pt x="56" y="355"/>
                    </a:cubicBezTo>
                    <a:cubicBezTo>
                      <a:pt x="41" y="368"/>
                      <a:pt x="30" y="379"/>
                      <a:pt x="24" y="388"/>
                    </a:cubicBezTo>
                    <a:cubicBezTo>
                      <a:pt x="28" y="397"/>
                      <a:pt x="33" y="407"/>
                      <a:pt x="38" y="416"/>
                    </a:cubicBezTo>
                    <a:cubicBezTo>
                      <a:pt x="50" y="416"/>
                      <a:pt x="65" y="413"/>
                      <a:pt x="83" y="408"/>
                    </a:cubicBezTo>
                    <a:cubicBezTo>
                      <a:pt x="89" y="417"/>
                      <a:pt x="96" y="426"/>
                      <a:pt x="104" y="434"/>
                    </a:cubicBezTo>
                    <a:cubicBezTo>
                      <a:pt x="95" y="451"/>
                      <a:pt x="89" y="465"/>
                      <a:pt x="86" y="476"/>
                    </a:cubicBezTo>
                    <a:cubicBezTo>
                      <a:pt x="90" y="480"/>
                      <a:pt x="94" y="483"/>
                      <a:pt x="98" y="487"/>
                    </a:cubicBezTo>
                    <a:cubicBezTo>
                      <a:pt x="102" y="490"/>
                      <a:pt x="107" y="493"/>
                      <a:pt x="111" y="497"/>
                    </a:cubicBezTo>
                    <a:cubicBezTo>
                      <a:pt x="121" y="492"/>
                      <a:pt x="134" y="484"/>
                      <a:pt x="149" y="473"/>
                    </a:cubicBezTo>
                    <a:cubicBezTo>
                      <a:pt x="158" y="478"/>
                      <a:pt x="167" y="483"/>
                      <a:pt x="176" y="488"/>
                    </a:cubicBezTo>
                    <a:cubicBezTo>
                      <a:pt x="175" y="507"/>
                      <a:pt x="175" y="522"/>
                      <a:pt x="177" y="533"/>
                    </a:cubicBezTo>
                    <a:cubicBezTo>
                      <a:pt x="187" y="537"/>
                      <a:pt x="197" y="540"/>
                      <a:pt x="207" y="543"/>
                    </a:cubicBezTo>
                    <a:cubicBezTo>
                      <a:pt x="215" y="535"/>
                      <a:pt x="224" y="522"/>
                      <a:pt x="233" y="506"/>
                    </a:cubicBezTo>
                    <a:cubicBezTo>
                      <a:pt x="244" y="508"/>
                      <a:pt x="254" y="509"/>
                      <a:pt x="265" y="510"/>
                    </a:cubicBezTo>
                    <a:cubicBezTo>
                      <a:pt x="271" y="528"/>
                      <a:pt x="277" y="542"/>
                      <a:pt x="283" y="552"/>
                    </a:cubicBezTo>
                    <a:cubicBezTo>
                      <a:pt x="293" y="551"/>
                      <a:pt x="304" y="551"/>
                      <a:pt x="314" y="549"/>
                    </a:cubicBezTo>
                    <a:cubicBezTo>
                      <a:pt x="319" y="539"/>
                      <a:pt x="322" y="524"/>
                      <a:pt x="325" y="505"/>
                    </a:cubicBezTo>
                    <a:cubicBezTo>
                      <a:pt x="335" y="503"/>
                      <a:pt x="346" y="500"/>
                      <a:pt x="356" y="496"/>
                    </a:cubicBezTo>
                    <a:cubicBezTo>
                      <a:pt x="368" y="510"/>
                      <a:pt x="379" y="521"/>
                      <a:pt x="388" y="528"/>
                    </a:cubicBezTo>
                    <a:cubicBezTo>
                      <a:pt x="398" y="524"/>
                      <a:pt x="407" y="519"/>
                      <a:pt x="417" y="513"/>
                    </a:cubicBezTo>
                    <a:cubicBezTo>
                      <a:pt x="417" y="502"/>
                      <a:pt x="414" y="487"/>
                      <a:pt x="409" y="468"/>
                    </a:cubicBezTo>
                    <a:cubicBezTo>
                      <a:pt x="418" y="462"/>
                      <a:pt x="426" y="456"/>
                      <a:pt x="434" y="448"/>
                    </a:cubicBezTo>
                    <a:cubicBezTo>
                      <a:pt x="451" y="457"/>
                      <a:pt x="465" y="463"/>
                      <a:pt x="476" y="46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
                <a:extLst>
                  <a:ext uri="{FF2B5EF4-FFF2-40B4-BE49-F238E27FC236}">
                    <a16:creationId xmlns:a16="http://schemas.microsoft.com/office/drawing/2014/main" id="{36CB6756-7E9B-4CE8-99AC-2065ADC35E62}"/>
                  </a:ext>
                </a:extLst>
              </p:cNvPr>
              <p:cNvSpPr>
                <a:spLocks noEditPoints="1"/>
              </p:cNvSpPr>
              <p:nvPr/>
            </p:nvSpPr>
            <p:spPr bwMode="auto">
              <a:xfrm>
                <a:off x="6013450" y="3009900"/>
                <a:ext cx="376238" cy="374650"/>
              </a:xfrm>
              <a:custGeom>
                <a:avLst/>
                <a:gdLst>
                  <a:gd name="T0" fmla="*/ 153 w 389"/>
                  <a:gd name="T1" fmla="*/ 243 h 389"/>
                  <a:gd name="T2" fmla="*/ 153 w 389"/>
                  <a:gd name="T3" fmla="*/ 243 h 389"/>
                  <a:gd name="T4" fmla="*/ 146 w 389"/>
                  <a:gd name="T5" fmla="*/ 154 h 389"/>
                  <a:gd name="T6" fmla="*/ 235 w 389"/>
                  <a:gd name="T7" fmla="*/ 146 h 389"/>
                  <a:gd name="T8" fmla="*/ 243 w 389"/>
                  <a:gd name="T9" fmla="*/ 235 h 389"/>
                  <a:gd name="T10" fmla="*/ 153 w 389"/>
                  <a:gd name="T11" fmla="*/ 243 h 389"/>
                  <a:gd name="T12" fmla="*/ 306 w 389"/>
                  <a:gd name="T13" fmla="*/ 62 h 389"/>
                  <a:gd name="T14" fmla="*/ 306 w 389"/>
                  <a:gd name="T15" fmla="*/ 62 h 389"/>
                  <a:gd name="T16" fmla="*/ 62 w 389"/>
                  <a:gd name="T17" fmla="*/ 83 h 389"/>
                  <a:gd name="T18" fmla="*/ 82 w 389"/>
                  <a:gd name="T19" fmla="*/ 327 h 389"/>
                  <a:gd name="T20" fmla="*/ 327 w 389"/>
                  <a:gd name="T21" fmla="*/ 307 h 389"/>
                  <a:gd name="T22" fmla="*/ 306 w 389"/>
                  <a:gd name="T23" fmla="*/ 62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9" h="389">
                    <a:moveTo>
                      <a:pt x="153" y="243"/>
                    </a:moveTo>
                    <a:lnTo>
                      <a:pt x="153" y="243"/>
                    </a:lnTo>
                    <a:cubicBezTo>
                      <a:pt x="127" y="220"/>
                      <a:pt x="123" y="181"/>
                      <a:pt x="146" y="154"/>
                    </a:cubicBezTo>
                    <a:cubicBezTo>
                      <a:pt x="168" y="127"/>
                      <a:pt x="208" y="124"/>
                      <a:pt x="235" y="146"/>
                    </a:cubicBezTo>
                    <a:cubicBezTo>
                      <a:pt x="262" y="169"/>
                      <a:pt x="265" y="209"/>
                      <a:pt x="243" y="235"/>
                    </a:cubicBezTo>
                    <a:cubicBezTo>
                      <a:pt x="220" y="262"/>
                      <a:pt x="180" y="266"/>
                      <a:pt x="153" y="243"/>
                    </a:cubicBezTo>
                    <a:close/>
                    <a:moveTo>
                      <a:pt x="306" y="62"/>
                    </a:moveTo>
                    <a:lnTo>
                      <a:pt x="306" y="62"/>
                    </a:lnTo>
                    <a:cubicBezTo>
                      <a:pt x="233" y="0"/>
                      <a:pt x="123" y="9"/>
                      <a:pt x="62" y="83"/>
                    </a:cubicBezTo>
                    <a:cubicBezTo>
                      <a:pt x="0" y="156"/>
                      <a:pt x="9" y="266"/>
                      <a:pt x="82" y="327"/>
                    </a:cubicBezTo>
                    <a:cubicBezTo>
                      <a:pt x="156" y="389"/>
                      <a:pt x="265" y="380"/>
                      <a:pt x="327" y="307"/>
                    </a:cubicBezTo>
                    <a:cubicBezTo>
                      <a:pt x="389" y="233"/>
                      <a:pt x="380" y="124"/>
                      <a:pt x="306"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3" name="Freeform 14">
                <a:extLst>
                  <a:ext uri="{FF2B5EF4-FFF2-40B4-BE49-F238E27FC236}">
                    <a16:creationId xmlns:a16="http://schemas.microsoft.com/office/drawing/2014/main" id="{A4D79691-5336-4760-B006-48B783FB5E68}"/>
                  </a:ext>
                </a:extLst>
              </p:cNvPr>
              <p:cNvSpPr>
                <a:spLocks noEditPoints="1"/>
              </p:cNvSpPr>
              <p:nvPr/>
            </p:nvSpPr>
            <p:spPr bwMode="auto">
              <a:xfrm>
                <a:off x="6073775" y="3071813"/>
                <a:ext cx="254000" cy="252413"/>
              </a:xfrm>
              <a:custGeom>
                <a:avLst/>
                <a:gdLst>
                  <a:gd name="T0" fmla="*/ 90 w 262"/>
                  <a:gd name="T1" fmla="*/ 179 h 262"/>
                  <a:gd name="T2" fmla="*/ 90 w 262"/>
                  <a:gd name="T3" fmla="*/ 179 h 262"/>
                  <a:gd name="T4" fmla="*/ 83 w 262"/>
                  <a:gd name="T5" fmla="*/ 90 h 262"/>
                  <a:gd name="T6" fmla="*/ 172 w 262"/>
                  <a:gd name="T7" fmla="*/ 82 h 262"/>
                  <a:gd name="T8" fmla="*/ 180 w 262"/>
                  <a:gd name="T9" fmla="*/ 171 h 262"/>
                  <a:gd name="T10" fmla="*/ 90 w 262"/>
                  <a:gd name="T11" fmla="*/ 179 h 262"/>
                  <a:gd name="T12" fmla="*/ 207 w 262"/>
                  <a:gd name="T13" fmla="*/ 41 h 262"/>
                  <a:gd name="T14" fmla="*/ 207 w 262"/>
                  <a:gd name="T15" fmla="*/ 41 h 262"/>
                  <a:gd name="T16" fmla="*/ 42 w 262"/>
                  <a:gd name="T17" fmla="*/ 55 h 262"/>
                  <a:gd name="T18" fmla="*/ 56 w 262"/>
                  <a:gd name="T19" fmla="*/ 220 h 262"/>
                  <a:gd name="T20" fmla="*/ 221 w 262"/>
                  <a:gd name="T21" fmla="*/ 206 h 262"/>
                  <a:gd name="T22" fmla="*/ 207 w 262"/>
                  <a:gd name="T23" fmla="*/ 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262">
                    <a:moveTo>
                      <a:pt x="90" y="179"/>
                    </a:moveTo>
                    <a:lnTo>
                      <a:pt x="90" y="179"/>
                    </a:lnTo>
                    <a:cubicBezTo>
                      <a:pt x="64" y="156"/>
                      <a:pt x="60" y="117"/>
                      <a:pt x="83" y="90"/>
                    </a:cubicBezTo>
                    <a:cubicBezTo>
                      <a:pt x="105" y="63"/>
                      <a:pt x="145" y="60"/>
                      <a:pt x="172" y="82"/>
                    </a:cubicBezTo>
                    <a:cubicBezTo>
                      <a:pt x="199" y="105"/>
                      <a:pt x="202" y="145"/>
                      <a:pt x="180" y="171"/>
                    </a:cubicBezTo>
                    <a:cubicBezTo>
                      <a:pt x="157" y="198"/>
                      <a:pt x="117" y="202"/>
                      <a:pt x="90" y="179"/>
                    </a:cubicBezTo>
                    <a:close/>
                    <a:moveTo>
                      <a:pt x="207" y="41"/>
                    </a:moveTo>
                    <a:lnTo>
                      <a:pt x="207" y="41"/>
                    </a:lnTo>
                    <a:cubicBezTo>
                      <a:pt x="157" y="0"/>
                      <a:pt x="84" y="6"/>
                      <a:pt x="42" y="55"/>
                    </a:cubicBezTo>
                    <a:cubicBezTo>
                      <a:pt x="0" y="105"/>
                      <a:pt x="7" y="178"/>
                      <a:pt x="56" y="220"/>
                    </a:cubicBezTo>
                    <a:cubicBezTo>
                      <a:pt x="105" y="262"/>
                      <a:pt x="179" y="255"/>
                      <a:pt x="221" y="206"/>
                    </a:cubicBezTo>
                    <a:cubicBezTo>
                      <a:pt x="262" y="157"/>
                      <a:pt x="256" y="83"/>
                      <a:pt x="207"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626528233"/>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250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3500"/>
                            </p:stCondLst>
                            <p:childTnLst>
                              <p:par>
                                <p:cTn id="14" presetID="53" presetClass="entr" presetSubtype="16" fill="hold" grpId="0" nodeType="after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grpId="0" nodeType="withEffect">
                                  <p:stCondLst>
                                    <p:cond delay="50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par>
                                <p:cTn id="29" presetID="53" presetClass="entr" presetSubtype="16" fill="hold" grpId="0" nodeType="withEffect">
                                  <p:stCondLst>
                                    <p:cond delay="50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par>
                                <p:cTn id="34" presetID="53" presetClass="entr" presetSubtype="16" fill="hold" grpId="0" nodeType="withEffect">
                                  <p:stCondLst>
                                    <p:cond delay="50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par>
                                <p:cTn id="44" presetID="53" presetClass="entr" presetSubtype="16" fill="hold" grpId="0" nodeType="withEffect">
                                  <p:stCondLst>
                                    <p:cond delay="5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childTnLst>
                          </p:cTn>
                        </p:par>
                        <p:par>
                          <p:cTn id="62" fill="hold">
                            <p:stCondLst>
                              <p:cond delay="5500"/>
                            </p:stCondLst>
                            <p:childTnLst>
                              <p:par>
                                <p:cTn id="63" presetID="22" presetClass="entr" presetSubtype="4" fill="hold" grpId="0" nodeType="afterEffect">
                                  <p:stCondLst>
                                    <p:cond delay="50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7500"/>
                            </p:stCondLst>
                            <p:childTnLst>
                              <p:par>
                                <p:cTn id="75" presetID="31" presetClass="entr" presetSubtype="0" fill="hold" grpId="0" nodeType="afterEffect">
                                  <p:stCondLst>
                                    <p:cond delay="500"/>
                                  </p:stCondLst>
                                  <p:childTnLst>
                                    <p:set>
                                      <p:cBhvr>
                                        <p:cTn id="76" dur="1" fill="hold">
                                          <p:stCondLst>
                                            <p:cond delay="0"/>
                                          </p:stCondLst>
                                        </p:cTn>
                                        <p:tgtEl>
                                          <p:spTgt spid="18"/>
                                        </p:tgtEl>
                                        <p:attrNameLst>
                                          <p:attrName>style.visibility</p:attrName>
                                        </p:attrNameLst>
                                      </p:cBhvr>
                                      <p:to>
                                        <p:strVal val="visible"/>
                                      </p:to>
                                    </p:set>
                                    <p:anim calcmode="lin" valueType="num">
                                      <p:cBhvr>
                                        <p:cTn id="77" dur="750" fill="hold"/>
                                        <p:tgtEl>
                                          <p:spTgt spid="18"/>
                                        </p:tgtEl>
                                        <p:attrNameLst>
                                          <p:attrName>ppt_w</p:attrName>
                                        </p:attrNameLst>
                                      </p:cBhvr>
                                      <p:tavLst>
                                        <p:tav tm="0">
                                          <p:val>
                                            <p:fltVal val="0"/>
                                          </p:val>
                                        </p:tav>
                                        <p:tav tm="100000">
                                          <p:val>
                                            <p:strVal val="#ppt_w"/>
                                          </p:val>
                                        </p:tav>
                                      </p:tavLst>
                                    </p:anim>
                                    <p:anim calcmode="lin" valueType="num">
                                      <p:cBhvr>
                                        <p:cTn id="78" dur="750" fill="hold"/>
                                        <p:tgtEl>
                                          <p:spTgt spid="18"/>
                                        </p:tgtEl>
                                        <p:attrNameLst>
                                          <p:attrName>ppt_h</p:attrName>
                                        </p:attrNameLst>
                                      </p:cBhvr>
                                      <p:tavLst>
                                        <p:tav tm="0">
                                          <p:val>
                                            <p:fltVal val="0"/>
                                          </p:val>
                                        </p:tav>
                                        <p:tav tm="100000">
                                          <p:val>
                                            <p:strVal val="#ppt_h"/>
                                          </p:val>
                                        </p:tav>
                                      </p:tavLst>
                                    </p:anim>
                                    <p:anim calcmode="lin" valueType="num">
                                      <p:cBhvr>
                                        <p:cTn id="79" dur="750" fill="hold"/>
                                        <p:tgtEl>
                                          <p:spTgt spid="18"/>
                                        </p:tgtEl>
                                        <p:attrNameLst>
                                          <p:attrName>style.rotation</p:attrName>
                                        </p:attrNameLst>
                                      </p:cBhvr>
                                      <p:tavLst>
                                        <p:tav tm="0">
                                          <p:val>
                                            <p:fltVal val="90"/>
                                          </p:val>
                                        </p:tav>
                                        <p:tav tm="100000">
                                          <p:val>
                                            <p:fltVal val="0"/>
                                          </p:val>
                                        </p:tav>
                                      </p:tavLst>
                                    </p:anim>
                                    <p:animEffect transition="in" filter="fade">
                                      <p:cBhvr>
                                        <p:cTn id="80" dur="750"/>
                                        <p:tgtEl>
                                          <p:spTgt spid="18"/>
                                        </p:tgtEl>
                                      </p:cBhvr>
                                    </p:animEffect>
                                  </p:childTnLst>
                                </p:cTn>
                              </p:par>
                            </p:childTnLst>
                          </p:cTn>
                        </p:par>
                        <p:par>
                          <p:cTn id="81" fill="hold">
                            <p:stCondLst>
                              <p:cond delay="8750"/>
                            </p:stCondLst>
                            <p:childTnLst>
                              <p:par>
                                <p:cTn id="82" presetID="10" presetClass="entr" presetSubtype="0" fill="hold" grpId="0" nodeType="afterEffect">
                                  <p:stCondLst>
                                    <p:cond delay="50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p:stCondLst>
                              <p:cond delay="9750"/>
                            </p:stCondLst>
                            <p:childTnLst>
                              <p:par>
                                <p:cTn id="86" presetID="47" presetClass="entr" presetSubtype="0" fill="hold" nodeType="afterEffect">
                                  <p:stCondLst>
                                    <p:cond delay="50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10" presetClass="entr" presetSubtype="0" fill="hold" grpId="0" nodeType="afterEffect">
                                  <p:stCondLst>
                                    <p:cond delay="0"/>
                                  </p:stCondLst>
                                  <p:childTnLst>
                                    <p:set>
                                      <p:cBhvr>
                                        <p:cTn id="93" dur="1" fill="hold">
                                          <p:stCondLst>
                                            <p:cond delay="0"/>
                                          </p:stCondLst>
                                        </p:cTn>
                                        <p:tgtEl>
                                          <p:spTgt spid="64"/>
                                        </p:tgtEl>
                                        <p:attrNameLst>
                                          <p:attrName>style.visibility</p:attrName>
                                        </p:attrNameLst>
                                      </p:cBhvr>
                                      <p:to>
                                        <p:strVal val="visible"/>
                                      </p:to>
                                    </p:set>
                                    <p:animEffect transition="in" filter="fade">
                                      <p:cBhvr>
                                        <p:cTn id="94" dur="500"/>
                                        <p:tgtEl>
                                          <p:spTgt spid="64"/>
                                        </p:tgtEl>
                                      </p:cBhvr>
                                    </p:animEffect>
                                  </p:childTnLst>
                                </p:cTn>
                              </p:par>
                            </p:childTnLst>
                          </p:cTn>
                        </p:par>
                        <p:par>
                          <p:cTn id="95" fill="hold">
                            <p:stCondLst>
                              <p:cond delay="11750"/>
                            </p:stCondLst>
                            <p:childTnLst>
                              <p:par>
                                <p:cTn id="96" presetID="21" presetClass="entr" presetSubtype="1" fill="hold" grpId="0" nodeType="afterEffect">
                                  <p:stCondLst>
                                    <p:cond delay="500"/>
                                  </p:stCondLst>
                                  <p:childTnLst>
                                    <p:set>
                                      <p:cBhvr>
                                        <p:cTn id="97" dur="1" fill="hold">
                                          <p:stCondLst>
                                            <p:cond delay="0"/>
                                          </p:stCondLst>
                                        </p:cTn>
                                        <p:tgtEl>
                                          <p:spTgt spid="37"/>
                                        </p:tgtEl>
                                        <p:attrNameLst>
                                          <p:attrName>style.visibility</p:attrName>
                                        </p:attrNameLst>
                                      </p:cBhvr>
                                      <p:to>
                                        <p:strVal val="visible"/>
                                      </p:to>
                                    </p:set>
                                    <p:animEffect transition="in" filter="wheel(1)">
                                      <p:cBhvr>
                                        <p:cTn id="98" dur="1000"/>
                                        <p:tgtEl>
                                          <p:spTgt spid="37"/>
                                        </p:tgtEl>
                                      </p:cBhvr>
                                    </p:animEffect>
                                  </p:childTnLst>
                                </p:cTn>
                              </p:par>
                              <p:par>
                                <p:cTn id="99" presetID="21" presetClass="entr" presetSubtype="1" fill="hold" grpId="0" nodeType="withEffect">
                                  <p:stCondLst>
                                    <p:cond delay="500"/>
                                  </p:stCondLst>
                                  <p:childTnLst>
                                    <p:set>
                                      <p:cBhvr>
                                        <p:cTn id="100" dur="1" fill="hold">
                                          <p:stCondLst>
                                            <p:cond delay="0"/>
                                          </p:stCondLst>
                                        </p:cTn>
                                        <p:tgtEl>
                                          <p:spTgt spid="38"/>
                                        </p:tgtEl>
                                        <p:attrNameLst>
                                          <p:attrName>style.visibility</p:attrName>
                                        </p:attrNameLst>
                                      </p:cBhvr>
                                      <p:to>
                                        <p:strVal val="visible"/>
                                      </p:to>
                                    </p:set>
                                    <p:animEffect transition="in" filter="wheel(1)">
                                      <p:cBhvr>
                                        <p:cTn id="101" dur="1000"/>
                                        <p:tgtEl>
                                          <p:spTgt spid="38"/>
                                        </p:tgtEl>
                                      </p:cBhvr>
                                    </p:animEffect>
                                  </p:childTnLst>
                                </p:cTn>
                              </p:par>
                              <p:par>
                                <p:cTn id="102" presetID="21" presetClass="entr" presetSubtype="1" fill="hold" grpId="0" nodeType="withEffect">
                                  <p:stCondLst>
                                    <p:cond delay="500"/>
                                  </p:stCondLst>
                                  <p:childTnLst>
                                    <p:set>
                                      <p:cBhvr>
                                        <p:cTn id="103" dur="1" fill="hold">
                                          <p:stCondLst>
                                            <p:cond delay="0"/>
                                          </p:stCondLst>
                                        </p:cTn>
                                        <p:tgtEl>
                                          <p:spTgt spid="36"/>
                                        </p:tgtEl>
                                        <p:attrNameLst>
                                          <p:attrName>style.visibility</p:attrName>
                                        </p:attrNameLst>
                                      </p:cBhvr>
                                      <p:to>
                                        <p:strVal val="visible"/>
                                      </p:to>
                                    </p:set>
                                    <p:animEffect transition="in" filter="wheel(1)">
                                      <p:cBhvr>
                                        <p:cTn id="104" dur="1000"/>
                                        <p:tgtEl>
                                          <p:spTgt spid="36"/>
                                        </p:tgtEl>
                                      </p:cBhvr>
                                    </p:animEffect>
                                  </p:childTnLst>
                                </p:cTn>
                              </p:par>
                              <p:par>
                                <p:cTn id="105" presetID="21" presetClass="entr" presetSubtype="1" fill="hold" grpId="0" nodeType="withEffect">
                                  <p:stCondLst>
                                    <p:cond delay="500"/>
                                  </p:stCondLst>
                                  <p:childTnLst>
                                    <p:set>
                                      <p:cBhvr>
                                        <p:cTn id="106" dur="1" fill="hold">
                                          <p:stCondLst>
                                            <p:cond delay="0"/>
                                          </p:stCondLst>
                                        </p:cTn>
                                        <p:tgtEl>
                                          <p:spTgt spid="33"/>
                                        </p:tgtEl>
                                        <p:attrNameLst>
                                          <p:attrName>style.visibility</p:attrName>
                                        </p:attrNameLst>
                                      </p:cBhvr>
                                      <p:to>
                                        <p:strVal val="visible"/>
                                      </p:to>
                                    </p:set>
                                    <p:animEffect transition="in" filter="wheel(1)">
                                      <p:cBhvr>
                                        <p:cTn id="107" dur="1000"/>
                                        <p:tgtEl>
                                          <p:spTgt spid="33"/>
                                        </p:tgtEl>
                                      </p:cBhvr>
                                    </p:animEffect>
                                  </p:childTnLst>
                                </p:cTn>
                              </p:par>
                            </p:childTnLst>
                          </p:cTn>
                        </p:par>
                        <p:par>
                          <p:cTn id="108" fill="hold">
                            <p:stCondLst>
                              <p:cond delay="13250"/>
                            </p:stCondLst>
                            <p:childTnLst>
                              <p:par>
                                <p:cTn id="109" presetID="22" presetClass="entr" presetSubtype="4" fill="hold" grpId="0" nodeType="afterEffect">
                                  <p:stCondLst>
                                    <p:cond delay="500"/>
                                  </p:stCondLst>
                                  <p:childTnLst>
                                    <p:set>
                                      <p:cBhvr>
                                        <p:cTn id="110" dur="1" fill="hold">
                                          <p:stCondLst>
                                            <p:cond delay="0"/>
                                          </p:stCondLst>
                                        </p:cTn>
                                        <p:tgtEl>
                                          <p:spTgt spid="40"/>
                                        </p:tgtEl>
                                        <p:attrNameLst>
                                          <p:attrName>style.visibility</p:attrName>
                                        </p:attrNameLst>
                                      </p:cBhvr>
                                      <p:to>
                                        <p:strVal val="visible"/>
                                      </p:to>
                                    </p:set>
                                    <p:animEffect transition="in" filter="wipe(down)">
                                      <p:cBhvr>
                                        <p:cTn id="111" dur="500"/>
                                        <p:tgtEl>
                                          <p:spTgt spid="40"/>
                                        </p:tgtEl>
                                      </p:cBhvr>
                                    </p:animEffect>
                                  </p:childTnLst>
                                </p:cTn>
                              </p:par>
                              <p:par>
                                <p:cTn id="112" presetID="22" presetClass="entr" presetSubtype="4" fill="hold" grpId="0" nodeType="withEffect">
                                  <p:stCondLst>
                                    <p:cond delay="500"/>
                                  </p:stCondLst>
                                  <p:childTnLst>
                                    <p:set>
                                      <p:cBhvr>
                                        <p:cTn id="113" dur="1" fill="hold">
                                          <p:stCondLst>
                                            <p:cond delay="0"/>
                                          </p:stCondLst>
                                        </p:cTn>
                                        <p:tgtEl>
                                          <p:spTgt spid="39"/>
                                        </p:tgtEl>
                                        <p:attrNameLst>
                                          <p:attrName>style.visibility</p:attrName>
                                        </p:attrNameLst>
                                      </p:cBhvr>
                                      <p:to>
                                        <p:strVal val="visible"/>
                                      </p:to>
                                    </p:set>
                                    <p:animEffect transition="in" filter="wipe(down)">
                                      <p:cBhvr>
                                        <p:cTn id="114" dur="500"/>
                                        <p:tgtEl>
                                          <p:spTgt spid="39"/>
                                        </p:tgtEl>
                                      </p:cBhvr>
                                    </p:animEffect>
                                  </p:childTnLst>
                                </p:cTn>
                              </p:par>
                              <p:par>
                                <p:cTn id="115" presetID="22" presetClass="entr" presetSubtype="4" fill="hold" grpId="0" nodeType="withEffect">
                                  <p:stCondLst>
                                    <p:cond delay="500"/>
                                  </p:stCondLst>
                                  <p:childTnLst>
                                    <p:set>
                                      <p:cBhvr>
                                        <p:cTn id="116" dur="1" fill="hold">
                                          <p:stCondLst>
                                            <p:cond delay="0"/>
                                          </p:stCondLst>
                                        </p:cTn>
                                        <p:tgtEl>
                                          <p:spTgt spid="35"/>
                                        </p:tgtEl>
                                        <p:attrNameLst>
                                          <p:attrName>style.visibility</p:attrName>
                                        </p:attrNameLst>
                                      </p:cBhvr>
                                      <p:to>
                                        <p:strVal val="visible"/>
                                      </p:to>
                                    </p:set>
                                    <p:animEffect transition="in" filter="wipe(down)">
                                      <p:cBhvr>
                                        <p:cTn id="117" dur="500"/>
                                        <p:tgtEl>
                                          <p:spTgt spid="35"/>
                                        </p:tgtEl>
                                      </p:cBhvr>
                                    </p:animEffect>
                                  </p:childTnLst>
                                </p:cTn>
                              </p:par>
                              <p:par>
                                <p:cTn id="118" presetID="22" presetClass="entr" presetSubtype="4" fill="hold" grpId="0" nodeType="withEffect">
                                  <p:stCondLst>
                                    <p:cond delay="500"/>
                                  </p:stCondLst>
                                  <p:childTnLst>
                                    <p:set>
                                      <p:cBhvr>
                                        <p:cTn id="119" dur="1" fill="hold">
                                          <p:stCondLst>
                                            <p:cond delay="0"/>
                                          </p:stCondLst>
                                        </p:cTn>
                                        <p:tgtEl>
                                          <p:spTgt spid="34"/>
                                        </p:tgtEl>
                                        <p:attrNameLst>
                                          <p:attrName>style.visibility</p:attrName>
                                        </p:attrNameLst>
                                      </p:cBhvr>
                                      <p:to>
                                        <p:strVal val="visible"/>
                                      </p:to>
                                    </p:set>
                                    <p:animEffect transition="in" filter="wipe(down)">
                                      <p:cBhvr>
                                        <p:cTn id="120" dur="500"/>
                                        <p:tgtEl>
                                          <p:spTgt spid="34"/>
                                        </p:tgtEl>
                                      </p:cBhvr>
                                    </p:animEffect>
                                  </p:childTnLst>
                                </p:cTn>
                              </p:par>
                            </p:childTnLst>
                          </p:cTn>
                        </p:par>
                        <p:par>
                          <p:cTn id="121" fill="hold">
                            <p:stCondLst>
                              <p:cond delay="14250"/>
                            </p:stCondLst>
                            <p:childTnLst>
                              <p:par>
                                <p:cTn id="122" presetID="10" presetClass="entr" presetSubtype="0" fill="hold" grpId="0" nodeType="afterEffect">
                                  <p:stCondLst>
                                    <p:cond delay="50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childTnLst>
                          </p:cTn>
                        </p:par>
                        <p:par>
                          <p:cTn id="125" fill="hold">
                            <p:stCondLst>
                              <p:cond delay="15250"/>
                            </p:stCondLst>
                            <p:childTnLst>
                              <p:par>
                                <p:cTn id="126" presetID="14" presetClass="entr" presetSubtype="10" fill="hold" grpId="0" nodeType="afterEffect">
                                  <p:stCondLst>
                                    <p:cond delay="500"/>
                                  </p:stCondLst>
                                  <p:childTnLst>
                                    <p:set>
                                      <p:cBhvr>
                                        <p:cTn id="127" dur="1" fill="hold">
                                          <p:stCondLst>
                                            <p:cond delay="0"/>
                                          </p:stCondLst>
                                        </p:cTn>
                                        <p:tgtEl>
                                          <p:spTgt spid="51"/>
                                        </p:tgtEl>
                                        <p:attrNameLst>
                                          <p:attrName>style.visibility</p:attrName>
                                        </p:attrNameLst>
                                      </p:cBhvr>
                                      <p:to>
                                        <p:strVal val="visible"/>
                                      </p:to>
                                    </p:set>
                                    <p:animEffect transition="in" filter="randombar(horizontal)">
                                      <p:cBhvr>
                                        <p:cTn id="128" dur="500"/>
                                        <p:tgtEl>
                                          <p:spTgt spid="51"/>
                                        </p:tgtEl>
                                      </p:cBhvr>
                                    </p:animEffect>
                                  </p:childTnLst>
                                </p:cTn>
                              </p:par>
                            </p:childTnLst>
                          </p:cTn>
                        </p:par>
                        <p:par>
                          <p:cTn id="129" fill="hold">
                            <p:stCondLst>
                              <p:cond delay="16250"/>
                            </p:stCondLst>
                            <p:childTnLst>
                              <p:par>
                                <p:cTn id="130" presetID="22" presetClass="entr" presetSubtype="8" fill="hold" grpId="0" nodeType="afterEffect">
                                  <p:stCondLst>
                                    <p:cond delay="500"/>
                                  </p:stCondLst>
                                  <p:childTnLst>
                                    <p:set>
                                      <p:cBhvr>
                                        <p:cTn id="131" dur="1" fill="hold">
                                          <p:stCondLst>
                                            <p:cond delay="0"/>
                                          </p:stCondLst>
                                        </p:cTn>
                                        <p:tgtEl>
                                          <p:spTgt spid="52"/>
                                        </p:tgtEl>
                                        <p:attrNameLst>
                                          <p:attrName>style.visibility</p:attrName>
                                        </p:attrNameLst>
                                      </p:cBhvr>
                                      <p:to>
                                        <p:strVal val="visible"/>
                                      </p:to>
                                    </p:set>
                                    <p:animEffect transition="in" filter="wipe(left)">
                                      <p:cBhvr>
                                        <p:cTn id="132" dur="500"/>
                                        <p:tgtEl>
                                          <p:spTgt spid="52"/>
                                        </p:tgtEl>
                                      </p:cBhvr>
                                    </p:animEffect>
                                  </p:childTnLst>
                                </p:cTn>
                              </p:par>
                            </p:childTnLst>
                          </p:cTn>
                        </p:par>
                        <p:par>
                          <p:cTn id="133" fill="hold">
                            <p:stCondLst>
                              <p:cond delay="17250"/>
                            </p:stCondLst>
                            <p:childTnLst>
                              <p:par>
                                <p:cTn id="134" presetID="10" presetClass="entr" presetSubtype="0" fill="hold" grpId="0" nodeType="afterEffect">
                                  <p:stCondLst>
                                    <p:cond delay="500"/>
                                  </p:stCondLst>
                                  <p:childTnLst>
                                    <p:set>
                                      <p:cBhvr>
                                        <p:cTn id="135" dur="1" fill="hold">
                                          <p:stCondLst>
                                            <p:cond delay="0"/>
                                          </p:stCondLst>
                                        </p:cTn>
                                        <p:tgtEl>
                                          <p:spTgt spid="50"/>
                                        </p:tgtEl>
                                        <p:attrNameLst>
                                          <p:attrName>style.visibility</p:attrName>
                                        </p:attrNameLst>
                                      </p:cBhvr>
                                      <p:to>
                                        <p:strVal val="visible"/>
                                      </p:to>
                                    </p:set>
                                    <p:animEffect transition="in" filter="fade">
                                      <p:cBhvr>
                                        <p:cTn id="136" dur="500"/>
                                        <p:tgtEl>
                                          <p:spTgt spid="50"/>
                                        </p:tgtEl>
                                      </p:cBhvr>
                                    </p:animEffect>
                                  </p:childTnLst>
                                </p:cTn>
                              </p:par>
                            </p:childTnLst>
                          </p:cTn>
                        </p:par>
                        <p:par>
                          <p:cTn id="137" fill="hold">
                            <p:stCondLst>
                              <p:cond delay="18250"/>
                            </p:stCondLst>
                            <p:childTnLst>
                              <p:par>
                                <p:cTn id="138" presetID="21" presetClass="entr" presetSubtype="1" fill="hold" nodeType="afterEffect">
                                  <p:stCondLst>
                                    <p:cond delay="500"/>
                                  </p:stCondLst>
                                  <p:childTnLst>
                                    <p:set>
                                      <p:cBhvr>
                                        <p:cTn id="139" dur="1" fill="hold">
                                          <p:stCondLst>
                                            <p:cond delay="0"/>
                                          </p:stCondLst>
                                        </p:cTn>
                                        <p:tgtEl>
                                          <p:spTgt spid="58"/>
                                        </p:tgtEl>
                                        <p:attrNameLst>
                                          <p:attrName>style.visibility</p:attrName>
                                        </p:attrNameLst>
                                      </p:cBhvr>
                                      <p:to>
                                        <p:strVal val="visible"/>
                                      </p:to>
                                    </p:set>
                                    <p:animEffect transition="in" filter="wheel(1)">
                                      <p:cBhvr>
                                        <p:cTn id="140" dur="1000"/>
                                        <p:tgtEl>
                                          <p:spTgt spid="58"/>
                                        </p:tgtEl>
                                      </p:cBhvr>
                                    </p:animEffect>
                                  </p:childTnLst>
                                </p:cTn>
                              </p:par>
                            </p:childTnLst>
                          </p:cTn>
                        </p:par>
                        <p:par>
                          <p:cTn id="141" fill="hold">
                            <p:stCondLst>
                              <p:cond delay="19750"/>
                            </p:stCondLst>
                            <p:childTnLst>
                              <p:par>
                                <p:cTn id="142" presetID="10" presetClass="entr" presetSubtype="0" fill="hold" grpId="0" nodeType="afterEffect">
                                  <p:stCondLst>
                                    <p:cond delay="50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50" grpId="0"/>
      <p:bldP spid="51" grpId="0" animBg="1"/>
      <p:bldP spid="52" grpId="0" animBg="1"/>
      <p:bldP spid="59"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latin typeface="Arial" panose="020B0604020202020204" pitchFamily="34" charset="0"/>
                <a:cs typeface="Times New Roman" panose="02020603050405020304" pitchFamily="18" charset="0"/>
              </a:rPr>
              <a:t>The </a:t>
            </a:r>
            <a:r>
              <a:rPr lang="en-GB" sz="2800" b="1" dirty="0">
                <a:solidFill>
                  <a:srgbClr val="C00000"/>
                </a:solidFill>
                <a:latin typeface="Arial" panose="020B0604020202020204" pitchFamily="34" charset="0"/>
                <a:cs typeface="Times New Roman" panose="02020603050405020304" pitchFamily="18" charset="0"/>
              </a:rPr>
              <a:t>s</a:t>
            </a:r>
            <a:r>
              <a:rPr lang="en-GB" sz="2800" b="1" dirty="0" smtClean="0">
                <a:solidFill>
                  <a:srgbClr val="C00000"/>
                </a:solidFill>
                <a:latin typeface="Arial" panose="020B0604020202020204" pitchFamily="34" charset="0"/>
                <a:cs typeface="Times New Roman" panose="02020603050405020304" pitchFamily="18" charset="0"/>
              </a:rPr>
              <a:t>kills </a:t>
            </a:r>
            <a:r>
              <a:rPr lang="en-GB" sz="2800" b="1" dirty="0">
                <a:latin typeface="Arial" panose="020B0604020202020204" pitchFamily="34" charset="0"/>
                <a:cs typeface="Times New Roman" panose="02020603050405020304" pitchFamily="18" charset="0"/>
              </a:rPr>
              <a:t>t</a:t>
            </a:r>
            <a:r>
              <a:rPr lang="en-GB" sz="2800" b="1" dirty="0" smtClean="0">
                <a:latin typeface="Arial" panose="020B0604020202020204" pitchFamily="34" charset="0"/>
                <a:cs typeface="Times New Roman" panose="02020603050405020304" pitchFamily="18" charset="0"/>
              </a:rPr>
              <a:t>hat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 </a:t>
            </a:r>
            <a:r>
              <a:rPr lang="en-GB" sz="2800" b="1" dirty="0">
                <a:solidFill>
                  <a:srgbClr val="C00000"/>
                </a:solidFill>
                <a:latin typeface="Arial" panose="020B0604020202020204" pitchFamily="34" charset="0"/>
                <a:cs typeface="Times New Roman" panose="02020603050405020304" pitchFamily="18" charset="0"/>
              </a:rPr>
              <a:t>h</a:t>
            </a:r>
            <a:r>
              <a:rPr lang="en-GB" sz="2800" b="1" dirty="0" smtClean="0">
                <a:solidFill>
                  <a:srgbClr val="C00000"/>
                </a:solidFill>
                <a:latin typeface="Arial" panose="020B0604020202020204" pitchFamily="34" charset="0"/>
                <a:cs typeface="Times New Roman" panose="02020603050405020304" pitchFamily="18" charset="0"/>
              </a:rPr>
              <a:t>ighly </a:t>
            </a:r>
            <a:r>
              <a:rPr lang="en-GB" sz="2800" b="1" dirty="0">
                <a:solidFill>
                  <a:srgbClr val="C00000"/>
                </a:solidFill>
                <a:latin typeface="Arial" panose="020B0604020202020204" pitchFamily="34" charset="0"/>
                <a:cs typeface="Times New Roman" panose="02020603050405020304" pitchFamily="18" charset="0"/>
              </a:rPr>
              <a:t>d</a:t>
            </a:r>
            <a:r>
              <a:rPr lang="en-GB" sz="2800" b="1" dirty="0" smtClean="0">
                <a:solidFill>
                  <a:srgbClr val="C00000"/>
                </a:solidFill>
                <a:latin typeface="Arial" panose="020B0604020202020204" pitchFamily="34" charset="0"/>
                <a:cs typeface="Times New Roman" panose="02020603050405020304" pitchFamily="18" charset="0"/>
              </a:rPr>
              <a:t>esired </a:t>
            </a:r>
            <a:r>
              <a:rPr lang="en-GB" sz="2800" b="1" dirty="0" smtClean="0">
                <a:latin typeface="Arial" panose="020B0604020202020204" pitchFamily="34" charset="0"/>
                <a:cs typeface="Times New Roman" panose="02020603050405020304" pitchFamily="18" charset="0"/>
              </a:rPr>
              <a:t>by local employers </a:t>
            </a:r>
            <a:r>
              <a:rPr lang="en-GB" sz="2800" b="1" dirty="0">
                <a:latin typeface="Arial" panose="020B0604020202020204" pitchFamily="34" charset="0"/>
                <a:cs typeface="Times New Roman" panose="02020603050405020304" pitchFamily="18" charset="0"/>
              </a:rPr>
              <a:t>a</a:t>
            </a:r>
            <a:r>
              <a:rPr lang="en-GB" sz="2800" b="1" dirty="0" smtClean="0">
                <a:latin typeface="Arial" panose="020B0604020202020204" pitchFamily="34" charset="0"/>
                <a:cs typeface="Times New Roman" panose="02020603050405020304" pitchFamily="18" charset="0"/>
              </a:rPr>
              <a:t>re:</a:t>
            </a:r>
            <a:endParaRPr lang="en-GB" sz="2800" dirty="0">
              <a:solidFill>
                <a:srgbClr val="990000"/>
              </a:solidFill>
            </a:endParaRPr>
          </a:p>
        </p:txBody>
      </p:sp>
      <p:sp>
        <p:nvSpPr>
          <p:cNvPr id="66" name="Title 1"/>
          <p:cNvSpPr txBox="1">
            <a:spLocks/>
          </p:cNvSpPr>
          <p:nvPr/>
        </p:nvSpPr>
        <p:spPr>
          <a:xfrm>
            <a:off x="838200" y="182062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rgbClr val="FF0000"/>
                </a:solidFill>
                <a:latin typeface="Arial" panose="020B0604020202020204" pitchFamily="34" charset="0"/>
                <a:cs typeface="Times New Roman" panose="02020603050405020304" pitchFamily="18" charset="0"/>
              </a:rPr>
              <a:t>Time management</a:t>
            </a:r>
            <a:endParaRPr lang="en-GB" sz="3600" dirty="0">
              <a:solidFill>
                <a:srgbClr val="FF0000"/>
              </a:solidFill>
            </a:endParaRPr>
          </a:p>
        </p:txBody>
      </p:sp>
      <p:sp>
        <p:nvSpPr>
          <p:cNvPr id="67" name="Title 1"/>
          <p:cNvSpPr txBox="1">
            <a:spLocks/>
          </p:cNvSpPr>
          <p:nvPr/>
        </p:nvSpPr>
        <p:spPr>
          <a:xfrm>
            <a:off x="2103565" y="331969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Communication</a:t>
            </a:r>
            <a:endParaRPr lang="en-GB" sz="3600" dirty="0">
              <a:solidFill>
                <a:srgbClr val="FF0000"/>
              </a:solidFill>
            </a:endParaRPr>
          </a:p>
        </p:txBody>
      </p:sp>
      <p:sp>
        <p:nvSpPr>
          <p:cNvPr id="68" name="Title 1"/>
          <p:cNvSpPr txBox="1">
            <a:spLocks/>
          </p:cNvSpPr>
          <p:nvPr/>
        </p:nvSpPr>
        <p:spPr>
          <a:xfrm>
            <a:off x="4141344" y="5326064"/>
            <a:ext cx="4735955"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Critical thinking and problem solving</a:t>
            </a:r>
            <a:endParaRPr lang="en-GB" sz="3600" dirty="0">
              <a:solidFill>
                <a:srgbClr val="FF0000"/>
              </a:solidFill>
            </a:endParaRPr>
          </a:p>
        </p:txBody>
      </p:sp>
      <p:sp>
        <p:nvSpPr>
          <p:cNvPr id="69" name="Title 1"/>
          <p:cNvSpPr txBox="1">
            <a:spLocks/>
          </p:cNvSpPr>
          <p:nvPr/>
        </p:nvSpPr>
        <p:spPr>
          <a:xfrm>
            <a:off x="5374390" y="1752997"/>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Teamwork</a:t>
            </a:r>
            <a:endParaRPr lang="en-GB" sz="3600" dirty="0">
              <a:solidFill>
                <a:srgbClr val="FF0000"/>
              </a:solidFill>
            </a:endParaRPr>
          </a:p>
        </p:txBody>
      </p:sp>
      <p:sp>
        <p:nvSpPr>
          <p:cNvPr id="70" name="Title 1"/>
          <p:cNvSpPr txBox="1">
            <a:spLocks/>
          </p:cNvSpPr>
          <p:nvPr/>
        </p:nvSpPr>
        <p:spPr>
          <a:xfrm>
            <a:off x="7368290" y="3879849"/>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Digital skills</a:t>
            </a:r>
            <a:endParaRPr lang="en-GB" sz="3600" dirty="0">
              <a:solidFill>
                <a:srgbClr val="FF0000"/>
              </a:solidFill>
            </a:endParaRPr>
          </a:p>
        </p:txBody>
      </p:sp>
      <p:sp>
        <p:nvSpPr>
          <p:cNvPr id="71" name="Title 1"/>
          <p:cNvSpPr txBox="1">
            <a:spLocks/>
          </p:cNvSpPr>
          <p:nvPr/>
        </p:nvSpPr>
        <p:spPr>
          <a:xfrm>
            <a:off x="180091" y="4257912"/>
            <a:ext cx="44450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smtClean="0">
                <a:solidFill>
                  <a:srgbClr val="FF0000"/>
                </a:solidFill>
                <a:latin typeface="Arial" panose="020B0604020202020204" pitchFamily="34" charset="0"/>
                <a:cs typeface="Times New Roman" panose="02020603050405020304" pitchFamily="18" charset="0"/>
              </a:rPr>
              <a:t>Initiative</a:t>
            </a:r>
            <a:endParaRPr lang="en-GB" sz="3600" dirty="0">
              <a:solidFill>
                <a:srgbClr val="FF0000"/>
              </a:solidFill>
            </a:endParaRPr>
          </a:p>
        </p:txBody>
      </p:sp>
    </p:spTree>
    <p:extLst>
      <p:ext uri="{BB962C8B-B14F-4D97-AF65-F5344CB8AC3E}">
        <p14:creationId xmlns:p14="http://schemas.microsoft.com/office/powerpoint/2010/main" val="1385490175"/>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500"/>
                                        <p:tgtEl>
                                          <p:spTgt spid="68"/>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par>
                          <p:cTn id="24" fill="hold">
                            <p:stCondLst>
                              <p:cond delay="7500"/>
                            </p:stCondLst>
                            <p:childTnLst>
                              <p:par>
                                <p:cTn id="25" presetID="10" presetClass="entr" presetSubtype="0" fill="hold" grpId="0" nodeType="afterEffect">
                                  <p:stCondLst>
                                    <p:cond delay="100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Over the next 10 years </a:t>
            </a:r>
            <a:r>
              <a:rPr lang="en-GB" sz="2800" b="1" dirty="0">
                <a:latin typeface="Arial" panose="020B0604020202020204" pitchFamily="34" charset="0"/>
                <a:ea typeface="Calibri" panose="020F0502020204030204" pitchFamily="34" charset="0"/>
                <a:cs typeface="Times New Roman" panose="02020603050405020304" pitchFamily="18" charset="0"/>
              </a:rPr>
              <a:t>b</a:t>
            </a:r>
            <a:r>
              <a:rPr lang="en-GB" sz="2800" b="1" dirty="0" smtClean="0">
                <a:latin typeface="Arial" panose="020B0604020202020204" pitchFamily="34" charset="0"/>
                <a:ea typeface="Calibri" panose="020F0502020204030204" pitchFamily="34" charset="0"/>
                <a:cs typeface="Times New Roman" panose="02020603050405020304" pitchFamily="18" charset="0"/>
              </a:rPr>
              <a:t>usinesses will be looking for employees with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h</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igher </a:t>
            </a:r>
            <a:r>
              <a:rPr lang="en-GB" sz="28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q</a:t>
            </a:r>
            <a:r>
              <a:rPr lang="en-GB" sz="28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ualifications</a:t>
            </a:r>
            <a:endParaRPr lang="en-GB" sz="2800" dirty="0">
              <a:solidFill>
                <a:srgbClr val="C00000"/>
              </a:solidFill>
            </a:endParaRPr>
          </a:p>
        </p:txBody>
      </p:sp>
      <p:grpSp>
        <p:nvGrpSpPr>
          <p:cNvPr id="3" name="Group 2"/>
          <p:cNvGrpSpPr/>
          <p:nvPr/>
        </p:nvGrpSpPr>
        <p:grpSpPr>
          <a:xfrm>
            <a:off x="1387275" y="2615981"/>
            <a:ext cx="847254" cy="923016"/>
            <a:chOff x="4306215" y="2744484"/>
            <a:chExt cx="803776" cy="875650"/>
          </a:xfrm>
          <a:solidFill>
            <a:srgbClr val="990000"/>
          </a:solidFill>
        </p:grpSpPr>
        <p:sp>
          <p:nvSpPr>
            <p:cNvPr id="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9" name="object 83"/>
          <p:cNvSpPr/>
          <p:nvPr/>
        </p:nvSpPr>
        <p:spPr>
          <a:xfrm>
            <a:off x="1405825" y="2318966"/>
            <a:ext cx="847254" cy="260581"/>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21" name="object 40"/>
          <p:cNvSpPr txBox="1"/>
          <p:nvPr/>
        </p:nvSpPr>
        <p:spPr>
          <a:xfrm>
            <a:off x="1140600" y="3561014"/>
            <a:ext cx="1459618" cy="1107996"/>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920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4 Degree HND / HNC / NVQ 4</a:t>
            </a:r>
            <a:endParaRPr sz="1600" b="1" dirty="0">
              <a:solidFill>
                <a:srgbClr val="FF7C80"/>
              </a:solidFill>
              <a:latin typeface="Arial"/>
              <a:cs typeface="Arial"/>
            </a:endParaRPr>
          </a:p>
        </p:txBody>
      </p:sp>
      <p:grpSp>
        <p:nvGrpSpPr>
          <p:cNvPr id="22" name="Group 21"/>
          <p:cNvGrpSpPr/>
          <p:nvPr/>
        </p:nvGrpSpPr>
        <p:grpSpPr>
          <a:xfrm>
            <a:off x="3236340" y="2679988"/>
            <a:ext cx="760097" cy="828065"/>
            <a:chOff x="4306215" y="2744484"/>
            <a:chExt cx="803776" cy="875650"/>
          </a:xfrm>
          <a:solidFill>
            <a:srgbClr val="990000"/>
          </a:solidFill>
        </p:grpSpPr>
        <p:sp>
          <p:nvSpPr>
            <p:cNvPr id="2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2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2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2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2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2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2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3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31" name="object 83"/>
          <p:cNvSpPr/>
          <p:nvPr/>
        </p:nvSpPr>
        <p:spPr>
          <a:xfrm>
            <a:off x="3258178" y="2425333"/>
            <a:ext cx="760097" cy="233775"/>
          </a:xfrm>
          <a:custGeom>
            <a:avLst/>
            <a:gdLst/>
            <a:ahLst/>
            <a:cxnLst/>
            <a:rect l="l" t="t" r="r" b="b"/>
            <a:pathLst>
              <a:path w="565785" h="283210">
                <a:moveTo>
                  <a:pt x="282714" y="0"/>
                </a:moveTo>
                <a:lnTo>
                  <a:pt x="0" y="282714"/>
                </a:lnTo>
                <a:lnTo>
                  <a:pt x="565429" y="282714"/>
                </a:lnTo>
                <a:lnTo>
                  <a:pt x="282714" y="0"/>
                </a:lnTo>
                <a:close/>
              </a:path>
            </a:pathLst>
          </a:custGeom>
          <a:solidFill>
            <a:srgbClr val="00B050"/>
          </a:solidFill>
        </p:spPr>
        <p:txBody>
          <a:bodyPr wrap="square" lIns="0" tIns="0" rIns="0" bIns="0" rtlCol="0"/>
          <a:lstStyle/>
          <a:p>
            <a:endParaRPr/>
          </a:p>
        </p:txBody>
      </p:sp>
      <p:sp>
        <p:nvSpPr>
          <p:cNvPr id="32" name="object 40"/>
          <p:cNvSpPr txBox="1"/>
          <p:nvPr/>
        </p:nvSpPr>
        <p:spPr>
          <a:xfrm>
            <a:off x="2724743" y="3560464"/>
            <a:ext cx="1778443"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890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3 A &amp; AS Level / NVQ 3</a:t>
            </a:r>
            <a:endParaRPr sz="1600" b="1" dirty="0">
              <a:solidFill>
                <a:srgbClr val="FF7C80"/>
              </a:solidFill>
              <a:latin typeface="Arial"/>
              <a:cs typeface="Arial"/>
            </a:endParaRPr>
          </a:p>
        </p:txBody>
      </p:sp>
      <p:grpSp>
        <p:nvGrpSpPr>
          <p:cNvPr id="33" name="Group 32"/>
          <p:cNvGrpSpPr/>
          <p:nvPr/>
        </p:nvGrpSpPr>
        <p:grpSpPr>
          <a:xfrm>
            <a:off x="4779272" y="4384418"/>
            <a:ext cx="1315245" cy="1432855"/>
            <a:chOff x="4306215" y="2744484"/>
            <a:chExt cx="803776" cy="875650"/>
          </a:xfrm>
          <a:solidFill>
            <a:srgbClr val="990000"/>
          </a:solidFill>
        </p:grpSpPr>
        <p:sp>
          <p:nvSpPr>
            <p:cNvPr id="3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3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3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3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3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3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4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4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42" name="object 40"/>
          <p:cNvSpPr txBox="1"/>
          <p:nvPr/>
        </p:nvSpPr>
        <p:spPr>
          <a:xfrm>
            <a:off x="4419098" y="3538442"/>
            <a:ext cx="2104964"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-1,670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2 GCSE 9-4 /NVQ 1</a:t>
            </a:r>
            <a:endParaRPr sz="1600" b="1" dirty="0">
              <a:solidFill>
                <a:srgbClr val="FF7C80"/>
              </a:solidFill>
              <a:latin typeface="Arial"/>
              <a:cs typeface="Arial"/>
            </a:endParaRPr>
          </a:p>
        </p:txBody>
      </p:sp>
      <p:sp>
        <p:nvSpPr>
          <p:cNvPr id="43" name="object 83"/>
          <p:cNvSpPr/>
          <p:nvPr/>
        </p:nvSpPr>
        <p:spPr>
          <a:xfrm rot="10800000">
            <a:off x="4871846" y="5808634"/>
            <a:ext cx="1315245" cy="40451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grpSp>
        <p:nvGrpSpPr>
          <p:cNvPr id="44" name="Group 43"/>
          <p:cNvGrpSpPr/>
          <p:nvPr/>
        </p:nvGrpSpPr>
        <p:grpSpPr>
          <a:xfrm>
            <a:off x="6951459" y="4396479"/>
            <a:ext cx="1117080" cy="1160853"/>
            <a:chOff x="4306215" y="2744484"/>
            <a:chExt cx="803776" cy="875650"/>
          </a:xfrm>
          <a:solidFill>
            <a:srgbClr val="990000"/>
          </a:solidFill>
        </p:grpSpPr>
        <p:sp>
          <p:nvSpPr>
            <p:cNvPr id="45"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46"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47"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48"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49"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50"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51"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52"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54" name="object 40"/>
          <p:cNvSpPr txBox="1"/>
          <p:nvPr/>
        </p:nvSpPr>
        <p:spPr>
          <a:xfrm>
            <a:off x="6536531" y="3534705"/>
            <a:ext cx="2040531" cy="861774"/>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-1,140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Level 1 GCSE 3-1 NVQ 1</a:t>
            </a:r>
            <a:endParaRPr sz="1600" b="1" dirty="0">
              <a:solidFill>
                <a:srgbClr val="FF7C80"/>
              </a:solidFill>
              <a:latin typeface="Arial"/>
              <a:cs typeface="Arial"/>
            </a:endParaRPr>
          </a:p>
        </p:txBody>
      </p:sp>
      <p:grpSp>
        <p:nvGrpSpPr>
          <p:cNvPr id="66" name="Group 65"/>
          <p:cNvGrpSpPr/>
          <p:nvPr/>
        </p:nvGrpSpPr>
        <p:grpSpPr>
          <a:xfrm>
            <a:off x="8943855" y="4155177"/>
            <a:ext cx="1296168" cy="1412072"/>
            <a:chOff x="4306215" y="2744484"/>
            <a:chExt cx="803776" cy="875650"/>
          </a:xfrm>
          <a:solidFill>
            <a:srgbClr val="990000"/>
          </a:solidFill>
        </p:grpSpPr>
        <p:sp>
          <p:nvSpPr>
            <p:cNvPr id="67"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68"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69"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70"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71"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72"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73"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74"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75" name="object 83"/>
          <p:cNvSpPr/>
          <p:nvPr/>
        </p:nvSpPr>
        <p:spPr>
          <a:xfrm rot="10800000">
            <a:off x="9036429" y="5579393"/>
            <a:ext cx="1296168" cy="398649"/>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86" name="object 40"/>
          <p:cNvSpPr txBox="1"/>
          <p:nvPr/>
        </p:nvSpPr>
        <p:spPr>
          <a:xfrm>
            <a:off x="8660368" y="3507556"/>
            <a:ext cx="2040531" cy="615553"/>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-1,640 JOBS</a:t>
            </a:r>
            <a:endParaRPr sz="2400" b="1" spc="-5" dirty="0" smtClean="0">
              <a:solidFill>
                <a:srgbClr val="C00000"/>
              </a:solidFill>
              <a:latin typeface="Arial"/>
              <a:cs typeface="Arial"/>
            </a:endParaRPr>
          </a:p>
          <a:p>
            <a:pPr marL="12700" algn="ctr">
              <a:lnSpc>
                <a:spcPct val="100000"/>
              </a:lnSpc>
            </a:pPr>
            <a:r>
              <a:rPr lang="en-GB" sz="1600" b="1" spc="-25" dirty="0" smtClean="0">
                <a:solidFill>
                  <a:srgbClr val="FF7C80"/>
                </a:solidFill>
                <a:latin typeface="Arial"/>
                <a:cs typeface="Arial"/>
              </a:rPr>
              <a:t>No qualifications</a:t>
            </a:r>
            <a:endParaRPr sz="1600" b="1" dirty="0">
              <a:solidFill>
                <a:srgbClr val="FF7C80"/>
              </a:solidFill>
              <a:latin typeface="Arial"/>
              <a:cs typeface="Arial"/>
            </a:endParaRPr>
          </a:p>
        </p:txBody>
      </p:sp>
      <p:sp>
        <p:nvSpPr>
          <p:cNvPr id="76" name="object 83"/>
          <p:cNvSpPr/>
          <p:nvPr/>
        </p:nvSpPr>
        <p:spPr>
          <a:xfrm rot="10800000">
            <a:off x="6857125" y="5599820"/>
            <a:ext cx="1390926" cy="408066"/>
          </a:xfrm>
          <a:custGeom>
            <a:avLst/>
            <a:gdLst/>
            <a:ahLst/>
            <a:cxnLst/>
            <a:rect l="l" t="t" r="r" b="b"/>
            <a:pathLst>
              <a:path w="565785" h="283210">
                <a:moveTo>
                  <a:pt x="282714" y="0"/>
                </a:moveTo>
                <a:lnTo>
                  <a:pt x="0" y="282714"/>
                </a:lnTo>
                <a:lnTo>
                  <a:pt x="565429" y="282714"/>
                </a:lnTo>
                <a:lnTo>
                  <a:pt x="282714" y="0"/>
                </a:lnTo>
                <a:close/>
              </a:path>
            </a:pathLst>
          </a:custGeom>
          <a:solidFill>
            <a:srgbClr val="FF0000"/>
          </a:solidFill>
        </p:spPr>
        <p:txBody>
          <a:bodyPr wrap="square" lIns="0" tIns="0" rIns="0" bIns="0" rtlCol="0"/>
          <a:lstStyle/>
          <a:p>
            <a:endParaRPr/>
          </a:p>
        </p:txBody>
      </p:sp>
      <p:sp>
        <p:nvSpPr>
          <p:cNvPr id="58" name="object 40"/>
          <p:cNvSpPr txBox="1"/>
          <p:nvPr/>
        </p:nvSpPr>
        <p:spPr>
          <a:xfrm>
            <a:off x="968746" y="6349719"/>
            <a:ext cx="9580308" cy="430887"/>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ct val="100000"/>
              </a:lnSpc>
            </a:pPr>
            <a:r>
              <a:rPr lang="en-GB" sz="1400" i="1" dirty="0" smtClean="0">
                <a:latin typeface="Arial"/>
                <a:cs typeface="Arial"/>
              </a:rPr>
              <a:t>In addition, 2,120 jobs per year are expected to require other qualifications, </a:t>
            </a:r>
            <a:r>
              <a:rPr lang="en-GB" sz="1400" i="1" dirty="0">
                <a:latin typeface="Arial"/>
                <a:cs typeface="Arial"/>
              </a:rPr>
              <a:t>including apprenticeships, for </a:t>
            </a:r>
            <a:r>
              <a:rPr lang="en-GB" sz="1400" i="1" dirty="0" smtClean="0">
                <a:latin typeface="Arial"/>
                <a:cs typeface="Arial"/>
              </a:rPr>
              <a:t>which the level is not specified</a:t>
            </a:r>
            <a:endParaRPr sz="1400" i="1" dirty="0">
              <a:latin typeface="Arial"/>
              <a:cs typeface="Arial"/>
            </a:endParaRPr>
          </a:p>
        </p:txBody>
      </p:sp>
    </p:spTree>
    <p:extLst>
      <p:ext uri="{BB962C8B-B14F-4D97-AF65-F5344CB8AC3E}">
        <p14:creationId xmlns:p14="http://schemas.microsoft.com/office/powerpoint/2010/main" val="766079892"/>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750"/>
                            </p:stCondLst>
                            <p:childTnLst>
                              <p:par>
                                <p:cTn id="16" presetID="22" presetClass="entr" presetSubtype="4" fill="hold" nodeType="afterEffect">
                                  <p:stCondLst>
                                    <p:cond delay="100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100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3250"/>
                            </p:stCondLst>
                            <p:childTnLst>
                              <p:par>
                                <p:cTn id="23" presetID="10"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3750"/>
                            </p:stCondLst>
                            <p:childTnLst>
                              <p:par>
                                <p:cTn id="27" presetID="22" presetClass="entr" presetSubtype="1" fill="hold" nodeType="afterEffect">
                                  <p:stCondLst>
                                    <p:cond delay="10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par>
                                <p:cTn id="30" presetID="22" presetClass="entr" presetSubtype="1" fill="hold" grpId="0" nodeType="withEffect">
                                  <p:stCondLst>
                                    <p:cond delay="100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5250"/>
                            </p:stCondLst>
                            <p:childTnLst>
                              <p:par>
                                <p:cTn id="34" presetID="10" presetClass="entr" presetSubtype="0"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22" presetClass="entr" presetSubtype="4" fill="hold" nodeType="withEffect">
                                  <p:stCondLst>
                                    <p:cond delay="1000"/>
                                  </p:stCondLst>
                                  <p:childTnLst>
                                    <p:set>
                                      <p:cBhvr>
                                        <p:cTn id="38" dur="1" fill="hold">
                                          <p:stCondLst>
                                            <p:cond delay="0"/>
                                          </p:stCondLst>
                                        </p:cTn>
                                        <p:tgtEl>
                                          <p:spTgt spid="44"/>
                                        </p:tgtEl>
                                        <p:attrNameLst>
                                          <p:attrName>style.visibility</p:attrName>
                                        </p:attrNameLst>
                                      </p:cBhvr>
                                      <p:to>
                                        <p:strVal val="visible"/>
                                      </p:to>
                                    </p:set>
                                    <p:animEffect transition="in" filter="wipe(down)">
                                      <p:cBhvr>
                                        <p:cTn id="39" dur="500"/>
                                        <p:tgtEl>
                                          <p:spTgt spid="44"/>
                                        </p:tgtEl>
                                      </p:cBhvr>
                                    </p:animEffect>
                                  </p:childTnLst>
                                </p:cTn>
                              </p:par>
                              <p:par>
                                <p:cTn id="40" presetID="22" presetClass="entr" presetSubtype="1" fill="hold" grpId="0" nodeType="withEffect">
                                  <p:stCondLst>
                                    <p:cond delay="1000"/>
                                  </p:stCondLst>
                                  <p:childTnLst>
                                    <p:set>
                                      <p:cBhvr>
                                        <p:cTn id="41" dur="1" fill="hold">
                                          <p:stCondLst>
                                            <p:cond delay="0"/>
                                          </p:stCondLst>
                                        </p:cTn>
                                        <p:tgtEl>
                                          <p:spTgt spid="76"/>
                                        </p:tgtEl>
                                        <p:attrNameLst>
                                          <p:attrName>style.visibility</p:attrName>
                                        </p:attrNameLst>
                                      </p:cBhvr>
                                      <p:to>
                                        <p:strVal val="visible"/>
                                      </p:to>
                                    </p:set>
                                    <p:animEffect transition="in" filter="wipe(up)">
                                      <p:cBhvr>
                                        <p:cTn id="42" dur="500"/>
                                        <p:tgtEl>
                                          <p:spTgt spid="76"/>
                                        </p:tgtEl>
                                      </p:cBhvr>
                                    </p:animEffect>
                                  </p:childTnLst>
                                </p:cTn>
                              </p:par>
                            </p:childTnLst>
                          </p:cTn>
                        </p:par>
                        <p:par>
                          <p:cTn id="43" fill="hold">
                            <p:stCondLst>
                              <p:cond delay="6750"/>
                            </p:stCondLst>
                            <p:childTnLst>
                              <p:par>
                                <p:cTn id="44" presetID="10" presetClass="entr" presetSubtype="0"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7250"/>
                            </p:stCondLst>
                            <p:childTnLst>
                              <p:par>
                                <p:cTn id="48" presetID="22" presetClass="entr" presetSubtype="1" fill="hold" nodeType="afterEffect">
                                  <p:stCondLst>
                                    <p:cond delay="1000"/>
                                  </p:stCondLst>
                                  <p:childTnLst>
                                    <p:set>
                                      <p:cBhvr>
                                        <p:cTn id="49" dur="1" fill="hold">
                                          <p:stCondLst>
                                            <p:cond delay="0"/>
                                          </p:stCondLst>
                                        </p:cTn>
                                        <p:tgtEl>
                                          <p:spTgt spid="66"/>
                                        </p:tgtEl>
                                        <p:attrNameLst>
                                          <p:attrName>style.visibility</p:attrName>
                                        </p:attrNameLst>
                                      </p:cBhvr>
                                      <p:to>
                                        <p:strVal val="visible"/>
                                      </p:to>
                                    </p:set>
                                    <p:animEffect transition="in" filter="wipe(up)">
                                      <p:cBhvr>
                                        <p:cTn id="50" dur="500"/>
                                        <p:tgtEl>
                                          <p:spTgt spid="66"/>
                                        </p:tgtEl>
                                      </p:cBhvr>
                                    </p:animEffect>
                                  </p:childTnLst>
                                </p:cTn>
                              </p:par>
                              <p:par>
                                <p:cTn id="51" presetID="22" presetClass="entr" presetSubtype="1" fill="hold" grpId="0" nodeType="withEffect">
                                  <p:stCondLst>
                                    <p:cond delay="1000"/>
                                  </p:stCondLst>
                                  <p:childTnLst>
                                    <p:set>
                                      <p:cBhvr>
                                        <p:cTn id="52" dur="1" fill="hold">
                                          <p:stCondLst>
                                            <p:cond delay="0"/>
                                          </p:stCondLst>
                                        </p:cTn>
                                        <p:tgtEl>
                                          <p:spTgt spid="75"/>
                                        </p:tgtEl>
                                        <p:attrNameLst>
                                          <p:attrName>style.visibility</p:attrName>
                                        </p:attrNameLst>
                                      </p:cBhvr>
                                      <p:to>
                                        <p:strVal val="visible"/>
                                      </p:to>
                                    </p:set>
                                    <p:animEffect transition="in" filter="wipe(up)">
                                      <p:cBhvr>
                                        <p:cTn id="53" dur="500"/>
                                        <p:tgtEl>
                                          <p:spTgt spid="75"/>
                                        </p:tgtEl>
                                      </p:cBhvr>
                                    </p:animEffect>
                                  </p:childTnLst>
                                </p:cTn>
                              </p:par>
                            </p:childTnLst>
                          </p:cTn>
                        </p:par>
                        <p:par>
                          <p:cTn id="54" fill="hold">
                            <p:stCondLst>
                              <p:cond delay="8750"/>
                            </p:stCondLst>
                            <p:childTnLst>
                              <p:par>
                                <p:cTn id="55" presetID="10"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1" grpId="0" animBg="1"/>
      <p:bldP spid="32" grpId="0"/>
      <p:bldP spid="42" grpId="0"/>
      <p:bldP spid="43" grpId="0" animBg="1"/>
      <p:bldP spid="54" grpId="0"/>
      <p:bldP spid="75" grpId="0" animBg="1"/>
      <p:bldP spid="86"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a:xfrm>
            <a:off x="821412" y="746113"/>
            <a:ext cx="11370588"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The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igher the qualifications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h</a:t>
            </a:r>
            <a:r>
              <a:rPr lang="en-GB" sz="2800" b="1" dirty="0" smtClean="0">
                <a:solidFill>
                  <a:srgbClr val="C00000"/>
                </a:solidFill>
                <a:latin typeface="Arial" panose="020B0604020202020204" pitchFamily="34" charset="0"/>
                <a:cs typeface="Arial" panose="020B0604020202020204" pitchFamily="34" charset="0"/>
              </a:rPr>
              <a:t>ave</a:t>
            </a:r>
            <a:r>
              <a:rPr lang="en-GB" sz="2800" b="1" dirty="0" smtClean="0">
                <a:latin typeface="Arial" panose="020B0604020202020204" pitchFamily="34" charset="0"/>
                <a:cs typeface="Arial" panose="020B0604020202020204" pitchFamily="34" charset="0"/>
              </a:rPr>
              <a:t>, the </a:t>
            </a:r>
            <a:r>
              <a:rPr lang="en-GB" sz="2800" b="1" dirty="0" smtClean="0">
                <a:solidFill>
                  <a:srgbClr val="C00000"/>
                </a:solidFill>
                <a:latin typeface="Arial" panose="020B0604020202020204" pitchFamily="34" charset="0"/>
                <a:cs typeface="Arial" panose="020B0604020202020204" pitchFamily="34" charset="0"/>
              </a:rPr>
              <a:t>more </a:t>
            </a:r>
            <a:r>
              <a:rPr lang="en-GB" sz="2800" b="1" dirty="0">
                <a:solidFill>
                  <a:srgbClr val="C00000"/>
                </a:solidFill>
                <a:latin typeface="Arial" panose="020B0604020202020204" pitchFamily="34" charset="0"/>
                <a:cs typeface="Arial" panose="020B0604020202020204" pitchFamily="34" charset="0"/>
              </a:rPr>
              <a:t>y</a:t>
            </a:r>
            <a:r>
              <a:rPr lang="en-GB" sz="2800" b="1" dirty="0" smtClean="0">
                <a:solidFill>
                  <a:srgbClr val="C00000"/>
                </a:solidFill>
                <a:latin typeface="Arial" panose="020B0604020202020204" pitchFamily="34" charset="0"/>
                <a:cs typeface="Arial" panose="020B0604020202020204" pitchFamily="34" charset="0"/>
              </a:rPr>
              <a:t>ou </a:t>
            </a:r>
            <a:r>
              <a:rPr lang="en-GB" sz="2800" b="1" dirty="0">
                <a:solidFill>
                  <a:srgbClr val="C00000"/>
                </a:solidFill>
                <a:latin typeface="Arial" panose="020B0604020202020204" pitchFamily="34" charset="0"/>
                <a:cs typeface="Arial" panose="020B0604020202020204" pitchFamily="34" charset="0"/>
              </a:rPr>
              <a:t>c</a:t>
            </a:r>
            <a:r>
              <a:rPr lang="en-GB" sz="2800" b="1" dirty="0" smtClean="0">
                <a:solidFill>
                  <a:srgbClr val="C00000"/>
                </a:solidFill>
                <a:latin typeface="Arial" panose="020B0604020202020204" pitchFamily="34" charset="0"/>
                <a:cs typeface="Arial" panose="020B0604020202020204" pitchFamily="34" charset="0"/>
              </a:rPr>
              <a:t>an </a:t>
            </a:r>
            <a:r>
              <a:rPr lang="en-GB" sz="2800" b="1" dirty="0">
                <a:solidFill>
                  <a:srgbClr val="C00000"/>
                </a:solidFill>
                <a:latin typeface="Arial" panose="020B0604020202020204" pitchFamily="34" charset="0"/>
                <a:cs typeface="Arial" panose="020B0604020202020204" pitchFamily="34" charset="0"/>
              </a:rPr>
              <a:t>e</a:t>
            </a:r>
            <a:r>
              <a:rPr lang="en-GB" sz="2800" b="1" dirty="0" smtClean="0">
                <a:solidFill>
                  <a:srgbClr val="C00000"/>
                </a:solidFill>
                <a:latin typeface="Arial" panose="020B0604020202020204" pitchFamily="34" charset="0"/>
                <a:cs typeface="Arial" panose="020B0604020202020204" pitchFamily="34" charset="0"/>
              </a:rPr>
              <a:t>arn</a:t>
            </a:r>
            <a:endParaRPr lang="en-GB" sz="2800" b="1" dirty="0">
              <a:solidFill>
                <a:srgbClr val="C00000"/>
              </a:solidFill>
              <a:latin typeface="Arial" panose="020B0604020202020204" pitchFamily="34" charset="0"/>
              <a:cs typeface="Arial" panose="020B0604020202020204" pitchFamily="34" charset="0"/>
            </a:endParaRPr>
          </a:p>
        </p:txBody>
      </p:sp>
      <p:grpSp>
        <p:nvGrpSpPr>
          <p:cNvPr id="83" name="Group 82"/>
          <p:cNvGrpSpPr/>
          <p:nvPr/>
        </p:nvGrpSpPr>
        <p:grpSpPr>
          <a:xfrm>
            <a:off x="1072376" y="3684146"/>
            <a:ext cx="760097" cy="828065"/>
            <a:chOff x="4306215" y="2744484"/>
            <a:chExt cx="803776" cy="875650"/>
          </a:xfrm>
          <a:solidFill>
            <a:srgbClr val="990000"/>
          </a:solidFill>
        </p:grpSpPr>
        <p:sp>
          <p:nvSpPr>
            <p:cNvPr id="84"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85"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86"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87"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88"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89"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0"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91"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92" name="Group 91"/>
          <p:cNvGrpSpPr/>
          <p:nvPr/>
        </p:nvGrpSpPr>
        <p:grpSpPr>
          <a:xfrm>
            <a:off x="5069547" y="3405023"/>
            <a:ext cx="1081632" cy="1178352"/>
            <a:chOff x="4306215" y="2744484"/>
            <a:chExt cx="803776" cy="875650"/>
          </a:xfrm>
          <a:solidFill>
            <a:srgbClr val="990000"/>
          </a:solidFill>
        </p:grpSpPr>
        <p:sp>
          <p:nvSpPr>
            <p:cNvPr id="93"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94"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95"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96"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97"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98"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99"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0"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01" name="Group 100"/>
          <p:cNvGrpSpPr/>
          <p:nvPr/>
        </p:nvGrpSpPr>
        <p:grpSpPr>
          <a:xfrm>
            <a:off x="7148687" y="3207505"/>
            <a:ext cx="1301629" cy="1418022"/>
            <a:chOff x="4306215" y="2744484"/>
            <a:chExt cx="803776" cy="875650"/>
          </a:xfrm>
          <a:solidFill>
            <a:srgbClr val="990000"/>
          </a:solidFill>
        </p:grpSpPr>
        <p:sp>
          <p:nvSpPr>
            <p:cNvPr id="102"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03"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04"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05"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06"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07"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08"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09"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grpSp>
        <p:nvGrpSpPr>
          <p:cNvPr id="110" name="Group 109"/>
          <p:cNvGrpSpPr/>
          <p:nvPr/>
        </p:nvGrpSpPr>
        <p:grpSpPr>
          <a:xfrm>
            <a:off x="9138069" y="2386024"/>
            <a:ext cx="1951667" cy="2126187"/>
            <a:chOff x="4306215" y="2744484"/>
            <a:chExt cx="803776" cy="875650"/>
          </a:xfrm>
          <a:solidFill>
            <a:srgbClr val="990000"/>
          </a:solidFill>
        </p:grpSpPr>
        <p:sp>
          <p:nvSpPr>
            <p:cNvPr id="111"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12"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13"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14"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15"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16"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17"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18"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19" name="object 40"/>
          <p:cNvSpPr txBox="1"/>
          <p:nvPr/>
        </p:nvSpPr>
        <p:spPr>
          <a:xfrm>
            <a:off x="9354968" y="4573710"/>
            <a:ext cx="1761631" cy="830997"/>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4 Degree HND / HNC / NVQ 4</a:t>
            </a:r>
            <a:endParaRPr b="1" dirty="0">
              <a:solidFill>
                <a:srgbClr val="FF7C80"/>
              </a:solidFill>
              <a:latin typeface="Arial"/>
              <a:cs typeface="Arial"/>
            </a:endParaRPr>
          </a:p>
        </p:txBody>
      </p:sp>
      <p:sp>
        <p:nvSpPr>
          <p:cNvPr id="120" name="object 40"/>
          <p:cNvSpPr txBox="1"/>
          <p:nvPr/>
        </p:nvSpPr>
        <p:spPr>
          <a:xfrm>
            <a:off x="6812375" y="4651651"/>
            <a:ext cx="2146425"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3 A &amp; AS Level / NVQ 3</a:t>
            </a:r>
            <a:endParaRPr b="1" dirty="0">
              <a:solidFill>
                <a:srgbClr val="FF7C80"/>
              </a:solidFill>
              <a:latin typeface="Arial"/>
              <a:cs typeface="Arial"/>
            </a:endParaRPr>
          </a:p>
        </p:txBody>
      </p:sp>
      <p:sp>
        <p:nvSpPr>
          <p:cNvPr id="121" name="object 40"/>
          <p:cNvSpPr txBox="1"/>
          <p:nvPr/>
        </p:nvSpPr>
        <p:spPr>
          <a:xfrm>
            <a:off x="4741381" y="4686285"/>
            <a:ext cx="1906554" cy="553998"/>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Level 2 GCSE 9-4 /NVQ 1</a:t>
            </a:r>
            <a:endParaRPr b="1" dirty="0">
              <a:solidFill>
                <a:srgbClr val="FF7C80"/>
              </a:solidFill>
              <a:latin typeface="Arial"/>
              <a:cs typeface="Arial"/>
            </a:endParaRPr>
          </a:p>
        </p:txBody>
      </p:sp>
      <p:sp>
        <p:nvSpPr>
          <p:cNvPr id="122" name="object 40"/>
          <p:cNvSpPr txBox="1"/>
          <p:nvPr/>
        </p:nvSpPr>
        <p:spPr>
          <a:xfrm>
            <a:off x="232554" y="4700195"/>
            <a:ext cx="2462742" cy="276999"/>
          </a:xfrm>
          <a:prstGeom prst="rect">
            <a:avLst/>
          </a:prstGeom>
        </p:spPr>
        <p:txBody>
          <a:bodyPr vert="horz" wrap="square" lIns="0" tIns="0" rIns="0" bIns="0" rtlCol="0">
            <a:spAutoFit/>
          </a:bodyPr>
          <a:lstStyle/>
          <a:p>
            <a:pPr marL="12700" algn="ctr">
              <a:lnSpc>
                <a:spcPct val="100000"/>
              </a:lnSpc>
            </a:pPr>
            <a:r>
              <a:rPr lang="en-GB" b="1" spc="-25" dirty="0" smtClean="0">
                <a:solidFill>
                  <a:srgbClr val="FF7C80"/>
                </a:solidFill>
                <a:latin typeface="Arial"/>
                <a:cs typeface="Arial"/>
              </a:rPr>
              <a:t>No qualifications</a:t>
            </a:r>
            <a:endParaRPr b="1" dirty="0">
              <a:solidFill>
                <a:srgbClr val="FF7C80"/>
              </a:solidFill>
              <a:latin typeface="Arial"/>
              <a:cs typeface="Arial"/>
            </a:endParaRPr>
          </a:p>
        </p:txBody>
      </p:sp>
      <p:sp>
        <p:nvSpPr>
          <p:cNvPr id="123" name="object 40"/>
          <p:cNvSpPr txBox="1"/>
          <p:nvPr/>
        </p:nvSpPr>
        <p:spPr>
          <a:xfrm>
            <a:off x="732833" y="3225090"/>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£413 per week</a:t>
            </a:r>
            <a:endParaRPr b="1" spc="-5" dirty="0" smtClean="0">
              <a:solidFill>
                <a:srgbClr val="C00000"/>
              </a:solidFill>
              <a:latin typeface="Arial"/>
              <a:cs typeface="Arial"/>
            </a:endParaRPr>
          </a:p>
        </p:txBody>
      </p:sp>
      <p:sp>
        <p:nvSpPr>
          <p:cNvPr id="124" name="object 40"/>
          <p:cNvSpPr txBox="1"/>
          <p:nvPr/>
        </p:nvSpPr>
        <p:spPr>
          <a:xfrm>
            <a:off x="4913736" y="3043263"/>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£511 per week</a:t>
            </a:r>
            <a:endParaRPr b="1" spc="-5" dirty="0" smtClean="0">
              <a:solidFill>
                <a:srgbClr val="C00000"/>
              </a:solidFill>
              <a:latin typeface="Arial"/>
              <a:cs typeface="Arial"/>
            </a:endParaRPr>
          </a:p>
        </p:txBody>
      </p:sp>
      <p:sp>
        <p:nvSpPr>
          <p:cNvPr id="125" name="object 40"/>
          <p:cNvSpPr txBox="1"/>
          <p:nvPr/>
        </p:nvSpPr>
        <p:spPr>
          <a:xfrm>
            <a:off x="7057438" y="2868941"/>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£531 per week</a:t>
            </a:r>
            <a:endParaRPr b="1" spc="-5" dirty="0" smtClean="0">
              <a:solidFill>
                <a:srgbClr val="C00000"/>
              </a:solidFill>
              <a:latin typeface="Arial"/>
              <a:cs typeface="Arial"/>
            </a:endParaRPr>
          </a:p>
        </p:txBody>
      </p:sp>
      <p:sp>
        <p:nvSpPr>
          <p:cNvPr id="126" name="object 40"/>
          <p:cNvSpPr txBox="1"/>
          <p:nvPr/>
        </p:nvSpPr>
        <p:spPr>
          <a:xfrm>
            <a:off x="9084401" y="1987302"/>
            <a:ext cx="2222056" cy="369332"/>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£757 per week</a:t>
            </a:r>
            <a:endParaRPr sz="2400" b="1" spc="-5" dirty="0" smtClean="0">
              <a:solidFill>
                <a:srgbClr val="C00000"/>
              </a:solidFill>
              <a:latin typeface="Arial"/>
              <a:cs typeface="Arial"/>
            </a:endParaRPr>
          </a:p>
        </p:txBody>
      </p:sp>
      <p:grpSp>
        <p:nvGrpSpPr>
          <p:cNvPr id="127" name="Group 126"/>
          <p:cNvGrpSpPr/>
          <p:nvPr/>
        </p:nvGrpSpPr>
        <p:grpSpPr>
          <a:xfrm>
            <a:off x="2885013" y="3430012"/>
            <a:ext cx="1081632" cy="1178352"/>
            <a:chOff x="4306215" y="2744484"/>
            <a:chExt cx="803776" cy="875650"/>
          </a:xfrm>
          <a:solidFill>
            <a:srgbClr val="990000"/>
          </a:solidFill>
        </p:grpSpPr>
        <p:sp>
          <p:nvSpPr>
            <p:cNvPr id="128" name="object 62"/>
            <p:cNvSpPr/>
            <p:nvPr/>
          </p:nvSpPr>
          <p:spPr>
            <a:xfrm>
              <a:off x="4638814" y="3164827"/>
              <a:ext cx="197485" cy="0"/>
            </a:xfrm>
            <a:custGeom>
              <a:avLst/>
              <a:gdLst/>
              <a:ahLst/>
              <a:cxnLst/>
              <a:rect l="l" t="t" r="r" b="b"/>
              <a:pathLst>
                <a:path w="197485">
                  <a:moveTo>
                    <a:pt x="0" y="0"/>
                  </a:moveTo>
                  <a:lnTo>
                    <a:pt x="197434" y="0"/>
                  </a:lnTo>
                </a:path>
              </a:pathLst>
            </a:custGeom>
            <a:grpFill/>
            <a:ln w="46507">
              <a:solidFill>
                <a:srgbClr val="FF7C80"/>
              </a:solidFill>
            </a:ln>
          </p:spPr>
          <p:txBody>
            <a:bodyPr wrap="square" lIns="0" tIns="0" rIns="0" bIns="0" rtlCol="0"/>
            <a:lstStyle/>
            <a:p>
              <a:endParaRPr/>
            </a:p>
          </p:txBody>
        </p:sp>
        <p:sp>
          <p:nvSpPr>
            <p:cNvPr id="129" name="object 63"/>
            <p:cNvSpPr/>
            <p:nvPr/>
          </p:nvSpPr>
          <p:spPr>
            <a:xfrm>
              <a:off x="4638827" y="3094031"/>
              <a:ext cx="253365" cy="0"/>
            </a:xfrm>
            <a:custGeom>
              <a:avLst/>
              <a:gdLst/>
              <a:ahLst/>
              <a:cxnLst/>
              <a:rect l="l" t="t" r="r" b="b"/>
              <a:pathLst>
                <a:path w="253364">
                  <a:moveTo>
                    <a:pt x="0" y="0"/>
                  </a:moveTo>
                  <a:lnTo>
                    <a:pt x="253288" y="0"/>
                  </a:lnTo>
                </a:path>
              </a:pathLst>
            </a:custGeom>
            <a:grpFill/>
            <a:ln w="46520">
              <a:solidFill>
                <a:srgbClr val="FF7C80"/>
              </a:solidFill>
            </a:ln>
          </p:spPr>
          <p:txBody>
            <a:bodyPr wrap="square" lIns="0" tIns="0" rIns="0" bIns="0" rtlCol="0"/>
            <a:lstStyle/>
            <a:p>
              <a:endParaRPr/>
            </a:p>
          </p:txBody>
        </p:sp>
        <p:sp>
          <p:nvSpPr>
            <p:cNvPr id="130" name="object 64"/>
            <p:cNvSpPr/>
            <p:nvPr/>
          </p:nvSpPr>
          <p:spPr>
            <a:xfrm>
              <a:off x="4638814" y="3017996"/>
              <a:ext cx="197485" cy="0"/>
            </a:xfrm>
            <a:custGeom>
              <a:avLst/>
              <a:gdLst/>
              <a:ahLst/>
              <a:cxnLst/>
              <a:rect l="l" t="t" r="r" b="b"/>
              <a:pathLst>
                <a:path w="197485">
                  <a:moveTo>
                    <a:pt x="0" y="0"/>
                  </a:moveTo>
                  <a:lnTo>
                    <a:pt x="197434" y="0"/>
                  </a:lnTo>
                </a:path>
              </a:pathLst>
            </a:custGeom>
            <a:grpFill/>
            <a:ln w="46520">
              <a:solidFill>
                <a:srgbClr val="FF7C80"/>
              </a:solidFill>
            </a:ln>
          </p:spPr>
          <p:txBody>
            <a:bodyPr wrap="square" lIns="0" tIns="0" rIns="0" bIns="0" rtlCol="0"/>
            <a:lstStyle/>
            <a:p>
              <a:endParaRPr/>
            </a:p>
          </p:txBody>
        </p:sp>
        <p:sp>
          <p:nvSpPr>
            <p:cNvPr id="131" name="object 65"/>
            <p:cNvSpPr/>
            <p:nvPr/>
          </p:nvSpPr>
          <p:spPr>
            <a:xfrm>
              <a:off x="4306215" y="2744484"/>
              <a:ext cx="384175" cy="751205"/>
            </a:xfrm>
            <a:custGeom>
              <a:avLst/>
              <a:gdLst/>
              <a:ahLst/>
              <a:cxnLst/>
              <a:rect l="l" t="t" r="r" b="b"/>
              <a:pathLst>
                <a:path w="384175" h="751204">
                  <a:moveTo>
                    <a:pt x="146011" y="0"/>
                  </a:moveTo>
                  <a:lnTo>
                    <a:pt x="102792" y="4637"/>
                  </a:lnTo>
                  <a:lnTo>
                    <a:pt x="63077" y="16824"/>
                  </a:lnTo>
                  <a:lnTo>
                    <a:pt x="30370" y="36884"/>
                  </a:lnTo>
                  <a:lnTo>
                    <a:pt x="0" y="101904"/>
                  </a:lnTo>
                  <a:lnTo>
                    <a:pt x="0" y="639114"/>
                  </a:lnTo>
                  <a:lnTo>
                    <a:pt x="11741" y="681203"/>
                  </a:lnTo>
                  <a:lnTo>
                    <a:pt x="41415" y="712805"/>
                  </a:lnTo>
                  <a:lnTo>
                    <a:pt x="82251" y="734572"/>
                  </a:lnTo>
                  <a:lnTo>
                    <a:pt x="127476" y="747155"/>
                  </a:lnTo>
                  <a:lnTo>
                    <a:pt x="170319" y="751204"/>
                  </a:lnTo>
                  <a:lnTo>
                    <a:pt x="345808" y="751204"/>
                  </a:lnTo>
                  <a:lnTo>
                    <a:pt x="383870" y="685266"/>
                  </a:lnTo>
                  <a:lnTo>
                    <a:pt x="190830" y="685266"/>
                  </a:lnTo>
                  <a:lnTo>
                    <a:pt x="153869" y="680980"/>
                  </a:lnTo>
                  <a:lnTo>
                    <a:pt x="114174" y="667600"/>
                  </a:lnTo>
                  <a:lnTo>
                    <a:pt x="82482" y="644343"/>
                  </a:lnTo>
                  <a:lnTo>
                    <a:pt x="69532" y="610425"/>
                  </a:lnTo>
                  <a:lnTo>
                    <a:pt x="81482" y="575753"/>
                  </a:lnTo>
                  <a:lnTo>
                    <a:pt x="111507" y="552467"/>
                  </a:lnTo>
                  <a:lnTo>
                    <a:pt x="150869" y="539446"/>
                  </a:lnTo>
                  <a:lnTo>
                    <a:pt x="190830" y="535571"/>
                  </a:lnTo>
                  <a:lnTo>
                    <a:pt x="292023" y="535571"/>
                  </a:lnTo>
                  <a:lnTo>
                    <a:pt x="292023" y="78803"/>
                  </a:lnTo>
                  <a:lnTo>
                    <a:pt x="283847" y="50516"/>
                  </a:lnTo>
                  <a:lnTo>
                    <a:pt x="261653" y="28170"/>
                  </a:lnTo>
                  <a:lnTo>
                    <a:pt x="228946" y="12088"/>
                  </a:lnTo>
                  <a:lnTo>
                    <a:pt x="189231" y="2590"/>
                  </a:lnTo>
                  <a:lnTo>
                    <a:pt x="146011" y="0"/>
                  </a:lnTo>
                  <a:close/>
                </a:path>
                <a:path w="384175" h="751204">
                  <a:moveTo>
                    <a:pt x="292023" y="535571"/>
                  </a:moveTo>
                  <a:lnTo>
                    <a:pt x="190830" y="535571"/>
                  </a:lnTo>
                  <a:lnTo>
                    <a:pt x="214235" y="537465"/>
                  </a:lnTo>
                  <a:lnTo>
                    <a:pt x="241455" y="543417"/>
                  </a:lnTo>
                  <a:lnTo>
                    <a:pt x="268661" y="553831"/>
                  </a:lnTo>
                  <a:lnTo>
                    <a:pt x="292023" y="569112"/>
                  </a:lnTo>
                  <a:lnTo>
                    <a:pt x="292023" y="535571"/>
                  </a:lnTo>
                  <a:close/>
                </a:path>
              </a:pathLst>
            </a:custGeom>
            <a:grpFill/>
          </p:spPr>
          <p:txBody>
            <a:bodyPr wrap="square" lIns="0" tIns="0" rIns="0" bIns="0" rtlCol="0"/>
            <a:lstStyle/>
            <a:p>
              <a:endParaRPr/>
            </a:p>
          </p:txBody>
        </p:sp>
        <p:sp>
          <p:nvSpPr>
            <p:cNvPr id="132" name="object 66"/>
            <p:cNvSpPr/>
            <p:nvPr/>
          </p:nvSpPr>
          <p:spPr>
            <a:xfrm>
              <a:off x="4846444" y="3448684"/>
              <a:ext cx="170180" cy="171450"/>
            </a:xfrm>
            <a:custGeom>
              <a:avLst/>
              <a:gdLst/>
              <a:ahLst/>
              <a:cxnLst/>
              <a:rect l="l" t="t" r="r" b="b"/>
              <a:pathLst>
                <a:path w="170179" h="171450">
                  <a:moveTo>
                    <a:pt x="107962" y="0"/>
                  </a:moveTo>
                  <a:lnTo>
                    <a:pt x="87360" y="24153"/>
                  </a:lnTo>
                  <a:lnTo>
                    <a:pt x="61896" y="43186"/>
                  </a:lnTo>
                  <a:lnTo>
                    <a:pt x="32474" y="56199"/>
                  </a:lnTo>
                  <a:lnTo>
                    <a:pt x="0" y="62293"/>
                  </a:lnTo>
                  <a:lnTo>
                    <a:pt x="61201" y="168287"/>
                  </a:lnTo>
                  <a:lnTo>
                    <a:pt x="62014" y="169722"/>
                  </a:lnTo>
                  <a:lnTo>
                    <a:pt x="64668" y="170916"/>
                  </a:lnTo>
                  <a:lnTo>
                    <a:pt x="65290" y="169392"/>
                  </a:lnTo>
                  <a:lnTo>
                    <a:pt x="93370" y="99009"/>
                  </a:lnTo>
                  <a:lnTo>
                    <a:pt x="165124" y="99009"/>
                  </a:lnTo>
                  <a:lnTo>
                    <a:pt x="107962" y="0"/>
                  </a:lnTo>
                  <a:close/>
                </a:path>
                <a:path w="170179" h="171450">
                  <a:moveTo>
                    <a:pt x="165124" y="99009"/>
                  </a:moveTo>
                  <a:lnTo>
                    <a:pt x="93370" y="99009"/>
                  </a:lnTo>
                  <a:lnTo>
                    <a:pt x="169659" y="110312"/>
                  </a:lnTo>
                  <a:lnTo>
                    <a:pt x="169964" y="107391"/>
                  </a:lnTo>
                  <a:lnTo>
                    <a:pt x="165124" y="99009"/>
                  </a:lnTo>
                  <a:close/>
                </a:path>
              </a:pathLst>
            </a:custGeom>
            <a:solidFill>
              <a:srgbClr val="FF7C80"/>
            </a:solidFill>
          </p:spPr>
          <p:txBody>
            <a:bodyPr wrap="square" lIns="0" tIns="0" rIns="0" bIns="0" rtlCol="0"/>
            <a:lstStyle/>
            <a:p>
              <a:endParaRPr/>
            </a:p>
          </p:txBody>
        </p:sp>
        <p:sp>
          <p:nvSpPr>
            <p:cNvPr id="133" name="object 67"/>
            <p:cNvSpPr/>
            <p:nvPr/>
          </p:nvSpPr>
          <p:spPr>
            <a:xfrm>
              <a:off x="4656589" y="3448684"/>
              <a:ext cx="170180" cy="171450"/>
            </a:xfrm>
            <a:custGeom>
              <a:avLst/>
              <a:gdLst/>
              <a:ahLst/>
              <a:cxnLst/>
              <a:rect l="l" t="t" r="r" b="b"/>
              <a:pathLst>
                <a:path w="170179" h="171450">
                  <a:moveTo>
                    <a:pt x="148662" y="99187"/>
                  </a:moveTo>
                  <a:lnTo>
                    <a:pt x="76911" y="99187"/>
                  </a:lnTo>
                  <a:lnTo>
                    <a:pt x="104673" y="169392"/>
                  </a:lnTo>
                  <a:lnTo>
                    <a:pt x="105295" y="170916"/>
                  </a:lnTo>
                  <a:lnTo>
                    <a:pt x="107937" y="169722"/>
                  </a:lnTo>
                  <a:lnTo>
                    <a:pt x="148662" y="99187"/>
                  </a:lnTo>
                  <a:close/>
                </a:path>
                <a:path w="170179" h="171450">
                  <a:moveTo>
                    <a:pt x="62014" y="0"/>
                  </a:moveTo>
                  <a:lnTo>
                    <a:pt x="0" y="107391"/>
                  </a:lnTo>
                  <a:lnTo>
                    <a:pt x="304" y="110299"/>
                  </a:lnTo>
                  <a:lnTo>
                    <a:pt x="76911" y="99187"/>
                  </a:lnTo>
                  <a:lnTo>
                    <a:pt x="148662" y="99187"/>
                  </a:lnTo>
                  <a:lnTo>
                    <a:pt x="169964" y="62293"/>
                  </a:lnTo>
                  <a:lnTo>
                    <a:pt x="137484" y="56199"/>
                  </a:lnTo>
                  <a:lnTo>
                    <a:pt x="108064" y="43186"/>
                  </a:lnTo>
                  <a:lnTo>
                    <a:pt x="82606" y="24153"/>
                  </a:lnTo>
                  <a:lnTo>
                    <a:pt x="62014" y="0"/>
                  </a:lnTo>
                  <a:close/>
                </a:path>
              </a:pathLst>
            </a:custGeom>
            <a:solidFill>
              <a:srgbClr val="FF7C80"/>
            </a:solidFill>
          </p:spPr>
          <p:txBody>
            <a:bodyPr wrap="square" lIns="0" tIns="0" rIns="0" bIns="0" rtlCol="0"/>
            <a:lstStyle/>
            <a:p>
              <a:endParaRPr/>
            </a:p>
          </p:txBody>
        </p:sp>
        <p:sp>
          <p:nvSpPr>
            <p:cNvPr id="134" name="object 68"/>
            <p:cNvSpPr/>
            <p:nvPr/>
          </p:nvSpPr>
          <p:spPr>
            <a:xfrm>
              <a:off x="4638821" y="2839016"/>
              <a:ext cx="471170" cy="657225"/>
            </a:xfrm>
            <a:custGeom>
              <a:avLst/>
              <a:gdLst/>
              <a:ahLst/>
              <a:cxnLst/>
              <a:rect l="l" t="t" r="r" b="b"/>
              <a:pathLst>
                <a:path w="471170" h="657225">
                  <a:moveTo>
                    <a:pt x="470636" y="0"/>
                  </a:moveTo>
                  <a:lnTo>
                    <a:pt x="0" y="0"/>
                  </a:lnTo>
                  <a:lnTo>
                    <a:pt x="0" y="65938"/>
                  </a:lnTo>
                  <a:lnTo>
                    <a:pt x="398043" y="65938"/>
                  </a:lnTo>
                  <a:lnTo>
                    <a:pt x="398043" y="590727"/>
                  </a:lnTo>
                  <a:lnTo>
                    <a:pt x="344093" y="590727"/>
                  </a:lnTo>
                  <a:lnTo>
                    <a:pt x="382155" y="656666"/>
                  </a:lnTo>
                  <a:lnTo>
                    <a:pt x="470636" y="656666"/>
                  </a:lnTo>
                  <a:lnTo>
                    <a:pt x="470636" y="0"/>
                  </a:lnTo>
                  <a:close/>
                </a:path>
              </a:pathLst>
            </a:custGeom>
            <a:grpFill/>
          </p:spPr>
          <p:txBody>
            <a:bodyPr wrap="square" lIns="0" tIns="0" rIns="0" bIns="0" rtlCol="0"/>
            <a:lstStyle/>
            <a:p>
              <a:endParaRPr/>
            </a:p>
          </p:txBody>
        </p:sp>
        <p:sp>
          <p:nvSpPr>
            <p:cNvPr id="135" name="object 69"/>
            <p:cNvSpPr/>
            <p:nvPr/>
          </p:nvSpPr>
          <p:spPr>
            <a:xfrm>
              <a:off x="4725701" y="3258313"/>
              <a:ext cx="221615" cy="221615"/>
            </a:xfrm>
            <a:custGeom>
              <a:avLst/>
              <a:gdLst/>
              <a:ahLst/>
              <a:cxnLst/>
              <a:rect l="l" t="t" r="r" b="b"/>
              <a:pathLst>
                <a:path w="221614" h="221614">
                  <a:moveTo>
                    <a:pt x="110807" y="0"/>
                  </a:moveTo>
                  <a:lnTo>
                    <a:pt x="67674" y="8705"/>
                  </a:lnTo>
                  <a:lnTo>
                    <a:pt x="32453" y="32446"/>
                  </a:lnTo>
                  <a:lnTo>
                    <a:pt x="8707" y="67663"/>
                  </a:lnTo>
                  <a:lnTo>
                    <a:pt x="0" y="110794"/>
                  </a:lnTo>
                  <a:lnTo>
                    <a:pt x="8707" y="153925"/>
                  </a:lnTo>
                  <a:lnTo>
                    <a:pt x="32453" y="189142"/>
                  </a:lnTo>
                  <a:lnTo>
                    <a:pt x="67674" y="212884"/>
                  </a:lnTo>
                  <a:lnTo>
                    <a:pt x="110807" y="221589"/>
                  </a:lnTo>
                  <a:lnTo>
                    <a:pt x="153931" y="212884"/>
                  </a:lnTo>
                  <a:lnTo>
                    <a:pt x="189144" y="189142"/>
                  </a:lnTo>
                  <a:lnTo>
                    <a:pt x="212884" y="153925"/>
                  </a:lnTo>
                  <a:lnTo>
                    <a:pt x="221589" y="110794"/>
                  </a:lnTo>
                  <a:lnTo>
                    <a:pt x="212884" y="67663"/>
                  </a:lnTo>
                  <a:lnTo>
                    <a:pt x="189144" y="32446"/>
                  </a:lnTo>
                  <a:lnTo>
                    <a:pt x="153931" y="8705"/>
                  </a:lnTo>
                  <a:lnTo>
                    <a:pt x="110807" y="0"/>
                  </a:lnTo>
                  <a:close/>
                </a:path>
              </a:pathLst>
            </a:custGeom>
            <a:solidFill>
              <a:srgbClr val="FF7C80"/>
            </a:solidFill>
          </p:spPr>
          <p:txBody>
            <a:bodyPr wrap="square" lIns="0" tIns="0" rIns="0" bIns="0" rtlCol="0"/>
            <a:lstStyle/>
            <a:p>
              <a:endParaRPr/>
            </a:p>
          </p:txBody>
        </p:sp>
      </p:grpSp>
      <p:sp>
        <p:nvSpPr>
          <p:cNvPr id="136" name="object 40"/>
          <p:cNvSpPr txBox="1"/>
          <p:nvPr/>
        </p:nvSpPr>
        <p:spPr>
          <a:xfrm>
            <a:off x="2637212" y="4676927"/>
            <a:ext cx="1758294" cy="553998"/>
          </a:xfrm>
          <a:prstGeom prst="rect">
            <a:avLst/>
          </a:prstGeom>
        </p:spPr>
        <p:txBody>
          <a:bodyPr vert="horz" wrap="square" lIns="0" tIns="0" rIns="0" bIns="0" rtlCol="0">
            <a:spAutoFit/>
          </a:bodyPr>
          <a:lstStyle/>
          <a:p>
            <a:pPr marL="12700" algn="ctr">
              <a:lnSpc>
                <a:spcPct val="100000"/>
              </a:lnSpc>
            </a:pPr>
            <a:r>
              <a:rPr lang="en-GB" b="1" spc="-25" dirty="0">
                <a:solidFill>
                  <a:srgbClr val="FF7C80"/>
                </a:solidFill>
                <a:latin typeface="Arial"/>
                <a:cs typeface="Arial"/>
              </a:rPr>
              <a:t>Level 1 GCSE 3-1 NVQ 1</a:t>
            </a:r>
            <a:endParaRPr lang="en-GB" b="1" dirty="0">
              <a:solidFill>
                <a:srgbClr val="FF7C80"/>
              </a:solidFill>
              <a:latin typeface="Arial"/>
              <a:cs typeface="Arial"/>
            </a:endParaRPr>
          </a:p>
        </p:txBody>
      </p:sp>
      <p:sp>
        <p:nvSpPr>
          <p:cNvPr id="137" name="object 40"/>
          <p:cNvSpPr txBox="1"/>
          <p:nvPr/>
        </p:nvSpPr>
        <p:spPr>
          <a:xfrm>
            <a:off x="2729202" y="3068252"/>
            <a:ext cx="1579519" cy="276999"/>
          </a:xfrm>
          <a:prstGeom prst="rect">
            <a:avLst/>
          </a:prstGeom>
        </p:spPr>
        <p:txBody>
          <a:bodyPr vert="horz" wrap="square" lIns="0" tIns="0" rIns="0" bIns="0" rtlCol="0">
            <a:spAutoFit/>
          </a:bodyPr>
          <a:lstStyle/>
          <a:p>
            <a:pPr marL="12700" algn="ctr">
              <a:lnSpc>
                <a:spcPct val="100000"/>
              </a:lnSpc>
            </a:pPr>
            <a:r>
              <a:rPr lang="en-GB" b="1" dirty="0" smtClean="0">
                <a:solidFill>
                  <a:srgbClr val="C00000"/>
                </a:solidFill>
                <a:latin typeface="Arial"/>
                <a:cs typeface="Arial"/>
              </a:rPr>
              <a:t>£513 per week</a:t>
            </a:r>
            <a:endParaRPr b="1" spc="-5" dirty="0" smtClean="0">
              <a:solidFill>
                <a:srgbClr val="C00000"/>
              </a:solidFill>
              <a:latin typeface="Arial"/>
              <a:cs typeface="Arial"/>
            </a:endParaRPr>
          </a:p>
        </p:txBody>
      </p:sp>
      <p:sp>
        <p:nvSpPr>
          <p:cNvPr id="59" name="TextBox 1"/>
          <p:cNvSpPr txBox="1"/>
          <p:nvPr/>
        </p:nvSpPr>
        <p:spPr>
          <a:xfrm>
            <a:off x="987979" y="6427119"/>
            <a:ext cx="9325601"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reflect average earnings by highest qualifications held, at the national level.</a:t>
            </a:r>
            <a:endParaRPr lang="en-GB"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287280"/>
      </p:ext>
    </p:extLst>
  </p:cSld>
  <p:clrMapOvr>
    <a:masterClrMapping/>
  </p:clrMapOvr>
  <mc:AlternateContent xmlns:mc="http://schemas.openxmlformats.org/markup-compatibility/2006" xmlns:p14="http://schemas.microsoft.com/office/powerpoint/2010/main">
    <mc:Choice Requires="p14">
      <p:transition spd="med" p14:dur="700" advTm="20000">
        <p:fade/>
      </p:transition>
    </mc:Choice>
    <mc:Fallback xmlns="">
      <p:transition spd="med"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500"/>
                                        <p:tgtEl>
                                          <p:spTgt spid="121"/>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20"/>
                                        </p:tgtEl>
                                        <p:attrNameLst>
                                          <p:attrName>style.visibility</p:attrName>
                                        </p:attrNameLst>
                                      </p:cBhvr>
                                      <p:to>
                                        <p:strVal val="visible"/>
                                      </p:to>
                                    </p:set>
                                    <p:animEffect transition="in" filter="fade">
                                      <p:cBhvr>
                                        <p:cTn id="16" dur="500"/>
                                        <p:tgtEl>
                                          <p:spTgt spid="12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19"/>
                                        </p:tgtEl>
                                        <p:attrNameLst>
                                          <p:attrName>style.visibility</p:attrName>
                                        </p:attrNameLst>
                                      </p:cBhvr>
                                      <p:to>
                                        <p:strVal val="visible"/>
                                      </p:to>
                                    </p:set>
                                    <p:animEffect transition="in" filter="fade">
                                      <p:cBhvr>
                                        <p:cTn id="19" dur="500"/>
                                        <p:tgtEl>
                                          <p:spTgt spid="119"/>
                                        </p:tgtEl>
                                      </p:cBhvr>
                                    </p:animEffect>
                                  </p:childTnLst>
                                </p:cTn>
                              </p:par>
                            </p:childTnLst>
                          </p:cTn>
                        </p:par>
                        <p:par>
                          <p:cTn id="20" fill="hold">
                            <p:stCondLst>
                              <p:cond delay="1000"/>
                            </p:stCondLst>
                            <p:childTnLst>
                              <p:par>
                                <p:cTn id="21" presetID="22" presetClass="entr" presetSubtype="4" fill="hold" nodeType="afterEffect">
                                  <p:stCondLst>
                                    <p:cond delay="750"/>
                                  </p:stCondLst>
                                  <p:childTnLst>
                                    <p:set>
                                      <p:cBhvr>
                                        <p:cTn id="22" dur="1" fill="hold">
                                          <p:stCondLst>
                                            <p:cond delay="0"/>
                                          </p:stCondLst>
                                        </p:cTn>
                                        <p:tgtEl>
                                          <p:spTgt spid="83"/>
                                        </p:tgtEl>
                                        <p:attrNameLst>
                                          <p:attrName>style.visibility</p:attrName>
                                        </p:attrNameLst>
                                      </p:cBhvr>
                                      <p:to>
                                        <p:strVal val="visible"/>
                                      </p:to>
                                    </p:set>
                                    <p:animEffect transition="in" filter="wipe(down)">
                                      <p:cBhvr>
                                        <p:cTn id="23" dur="500"/>
                                        <p:tgtEl>
                                          <p:spTgt spid="83"/>
                                        </p:tgtEl>
                                      </p:cBhvr>
                                    </p:animEffect>
                                  </p:childTnLst>
                                </p:cTn>
                              </p:par>
                            </p:childTnLst>
                          </p:cTn>
                        </p:par>
                        <p:par>
                          <p:cTn id="24" fill="hold">
                            <p:stCondLst>
                              <p:cond delay="2250"/>
                            </p:stCondLst>
                            <p:childTnLst>
                              <p:par>
                                <p:cTn id="25" presetID="10" presetClass="entr" presetSubtype="0" fill="hold" grpId="0" nodeType="afterEffect">
                                  <p:stCondLst>
                                    <p:cond delay="50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par>
                          <p:cTn id="28" fill="hold">
                            <p:stCondLst>
                              <p:cond delay="3250"/>
                            </p:stCondLst>
                            <p:childTnLst>
                              <p:par>
                                <p:cTn id="29" presetID="22" presetClass="entr" presetSubtype="4" fill="hold" nodeType="afterEffect">
                                  <p:stCondLst>
                                    <p:cond delay="500"/>
                                  </p:stCondLst>
                                  <p:childTnLst>
                                    <p:set>
                                      <p:cBhvr>
                                        <p:cTn id="30" dur="1" fill="hold">
                                          <p:stCondLst>
                                            <p:cond delay="0"/>
                                          </p:stCondLst>
                                        </p:cTn>
                                        <p:tgtEl>
                                          <p:spTgt spid="127"/>
                                        </p:tgtEl>
                                        <p:attrNameLst>
                                          <p:attrName>style.visibility</p:attrName>
                                        </p:attrNameLst>
                                      </p:cBhvr>
                                      <p:to>
                                        <p:strVal val="visible"/>
                                      </p:to>
                                    </p:set>
                                    <p:animEffect transition="in" filter="wipe(down)">
                                      <p:cBhvr>
                                        <p:cTn id="31" dur="500"/>
                                        <p:tgtEl>
                                          <p:spTgt spid="127"/>
                                        </p:tgtEl>
                                      </p:cBhvr>
                                    </p:animEffect>
                                  </p:childTnLst>
                                </p:cTn>
                              </p:par>
                            </p:childTnLst>
                          </p:cTn>
                        </p:par>
                        <p:par>
                          <p:cTn id="32" fill="hold">
                            <p:stCondLst>
                              <p:cond delay="4250"/>
                            </p:stCondLst>
                            <p:childTnLst>
                              <p:par>
                                <p:cTn id="33" presetID="10" presetClass="entr" presetSubtype="0" fill="hold" grpId="0" nodeType="afterEffect">
                                  <p:stCondLst>
                                    <p:cond delay="50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500"/>
                                        <p:tgtEl>
                                          <p:spTgt spid="137"/>
                                        </p:tgtEl>
                                      </p:cBhvr>
                                    </p:animEffect>
                                  </p:childTnLst>
                                </p:cTn>
                              </p:par>
                            </p:childTnLst>
                          </p:cTn>
                        </p:par>
                        <p:par>
                          <p:cTn id="36" fill="hold">
                            <p:stCondLst>
                              <p:cond delay="5250"/>
                            </p:stCondLst>
                            <p:childTnLst>
                              <p:par>
                                <p:cTn id="37" presetID="22" presetClass="entr" presetSubtype="4" fill="hold" nodeType="afterEffect">
                                  <p:stCondLst>
                                    <p:cond delay="750"/>
                                  </p:stCondLst>
                                  <p:childTnLst>
                                    <p:set>
                                      <p:cBhvr>
                                        <p:cTn id="38" dur="1" fill="hold">
                                          <p:stCondLst>
                                            <p:cond delay="0"/>
                                          </p:stCondLst>
                                        </p:cTn>
                                        <p:tgtEl>
                                          <p:spTgt spid="92"/>
                                        </p:tgtEl>
                                        <p:attrNameLst>
                                          <p:attrName>style.visibility</p:attrName>
                                        </p:attrNameLst>
                                      </p:cBhvr>
                                      <p:to>
                                        <p:strVal val="visible"/>
                                      </p:to>
                                    </p:set>
                                    <p:animEffect transition="in" filter="wipe(down)">
                                      <p:cBhvr>
                                        <p:cTn id="39" dur="500"/>
                                        <p:tgtEl>
                                          <p:spTgt spid="92"/>
                                        </p:tgtEl>
                                      </p:cBhvr>
                                    </p:animEffect>
                                  </p:childTnLst>
                                </p:cTn>
                              </p:par>
                            </p:childTnLst>
                          </p:cTn>
                        </p:par>
                        <p:par>
                          <p:cTn id="40" fill="hold">
                            <p:stCondLst>
                              <p:cond delay="6500"/>
                            </p:stCondLst>
                            <p:childTnLst>
                              <p:par>
                                <p:cTn id="41" presetID="10" presetClass="entr" presetSubtype="0" fill="hold" grpId="0" nodeType="afterEffect">
                                  <p:stCondLst>
                                    <p:cond delay="500"/>
                                  </p:stCondLst>
                                  <p:childTnLst>
                                    <p:set>
                                      <p:cBhvr>
                                        <p:cTn id="42" dur="1" fill="hold">
                                          <p:stCondLst>
                                            <p:cond delay="0"/>
                                          </p:stCondLst>
                                        </p:cTn>
                                        <p:tgtEl>
                                          <p:spTgt spid="124"/>
                                        </p:tgtEl>
                                        <p:attrNameLst>
                                          <p:attrName>style.visibility</p:attrName>
                                        </p:attrNameLst>
                                      </p:cBhvr>
                                      <p:to>
                                        <p:strVal val="visible"/>
                                      </p:to>
                                    </p:set>
                                    <p:animEffect transition="in" filter="fade">
                                      <p:cBhvr>
                                        <p:cTn id="43" dur="500"/>
                                        <p:tgtEl>
                                          <p:spTgt spid="124"/>
                                        </p:tgtEl>
                                      </p:cBhvr>
                                    </p:animEffect>
                                  </p:childTnLst>
                                </p:cTn>
                              </p:par>
                            </p:childTnLst>
                          </p:cTn>
                        </p:par>
                        <p:par>
                          <p:cTn id="44" fill="hold">
                            <p:stCondLst>
                              <p:cond delay="7500"/>
                            </p:stCondLst>
                            <p:childTnLst>
                              <p:par>
                                <p:cTn id="45" presetID="22" presetClass="entr" presetSubtype="4" fill="hold" nodeType="afterEffect">
                                  <p:stCondLst>
                                    <p:cond delay="750"/>
                                  </p:stCondLst>
                                  <p:childTnLst>
                                    <p:set>
                                      <p:cBhvr>
                                        <p:cTn id="46" dur="1" fill="hold">
                                          <p:stCondLst>
                                            <p:cond delay="0"/>
                                          </p:stCondLst>
                                        </p:cTn>
                                        <p:tgtEl>
                                          <p:spTgt spid="101"/>
                                        </p:tgtEl>
                                        <p:attrNameLst>
                                          <p:attrName>style.visibility</p:attrName>
                                        </p:attrNameLst>
                                      </p:cBhvr>
                                      <p:to>
                                        <p:strVal val="visible"/>
                                      </p:to>
                                    </p:set>
                                    <p:animEffect transition="in" filter="wipe(down)">
                                      <p:cBhvr>
                                        <p:cTn id="47" dur="500"/>
                                        <p:tgtEl>
                                          <p:spTgt spid="101"/>
                                        </p:tgtEl>
                                      </p:cBhvr>
                                    </p:animEffect>
                                  </p:childTnLst>
                                </p:cTn>
                              </p:par>
                            </p:childTnLst>
                          </p:cTn>
                        </p:par>
                        <p:par>
                          <p:cTn id="48" fill="hold">
                            <p:stCondLst>
                              <p:cond delay="8750"/>
                            </p:stCondLst>
                            <p:childTnLst>
                              <p:par>
                                <p:cTn id="49" presetID="10" presetClass="entr" presetSubtype="0" fill="hold" grpId="0" nodeType="afterEffect">
                                  <p:stCondLst>
                                    <p:cond delay="500"/>
                                  </p:stCondLst>
                                  <p:childTnLst>
                                    <p:set>
                                      <p:cBhvr>
                                        <p:cTn id="50" dur="1" fill="hold">
                                          <p:stCondLst>
                                            <p:cond delay="0"/>
                                          </p:stCondLst>
                                        </p:cTn>
                                        <p:tgtEl>
                                          <p:spTgt spid="125"/>
                                        </p:tgtEl>
                                        <p:attrNameLst>
                                          <p:attrName>style.visibility</p:attrName>
                                        </p:attrNameLst>
                                      </p:cBhvr>
                                      <p:to>
                                        <p:strVal val="visible"/>
                                      </p:to>
                                    </p:set>
                                    <p:animEffect transition="in" filter="fade">
                                      <p:cBhvr>
                                        <p:cTn id="51" dur="500"/>
                                        <p:tgtEl>
                                          <p:spTgt spid="125"/>
                                        </p:tgtEl>
                                      </p:cBhvr>
                                    </p:animEffect>
                                  </p:childTnLst>
                                </p:cTn>
                              </p:par>
                            </p:childTnLst>
                          </p:cTn>
                        </p:par>
                        <p:par>
                          <p:cTn id="52" fill="hold">
                            <p:stCondLst>
                              <p:cond delay="9750"/>
                            </p:stCondLst>
                            <p:childTnLst>
                              <p:par>
                                <p:cTn id="53" presetID="22" presetClass="entr" presetSubtype="4" fill="hold" nodeType="afterEffect">
                                  <p:stCondLst>
                                    <p:cond delay="750"/>
                                  </p:stCondLst>
                                  <p:childTnLst>
                                    <p:set>
                                      <p:cBhvr>
                                        <p:cTn id="54" dur="1" fill="hold">
                                          <p:stCondLst>
                                            <p:cond delay="0"/>
                                          </p:stCondLst>
                                        </p:cTn>
                                        <p:tgtEl>
                                          <p:spTgt spid="110"/>
                                        </p:tgtEl>
                                        <p:attrNameLst>
                                          <p:attrName>style.visibility</p:attrName>
                                        </p:attrNameLst>
                                      </p:cBhvr>
                                      <p:to>
                                        <p:strVal val="visible"/>
                                      </p:to>
                                    </p:set>
                                    <p:animEffect transition="in" filter="wipe(down)">
                                      <p:cBhvr>
                                        <p:cTn id="55" dur="500"/>
                                        <p:tgtEl>
                                          <p:spTgt spid="110"/>
                                        </p:tgtEl>
                                      </p:cBhvr>
                                    </p:animEffect>
                                  </p:childTnLst>
                                </p:cTn>
                              </p:par>
                            </p:childTnLst>
                          </p:cTn>
                        </p:par>
                        <p:par>
                          <p:cTn id="56" fill="hold">
                            <p:stCondLst>
                              <p:cond delay="11000"/>
                            </p:stCondLst>
                            <p:childTnLst>
                              <p:par>
                                <p:cTn id="57" presetID="10" presetClass="entr" presetSubtype="0" fill="hold" grpId="0" nodeType="afterEffect">
                                  <p:stCondLst>
                                    <p:cond delay="50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20" grpId="0"/>
      <p:bldP spid="121" grpId="0"/>
      <p:bldP spid="122" grpId="0"/>
      <p:bldP spid="123" grpId="0"/>
      <p:bldP spid="124" grpId="0"/>
      <p:bldP spid="125" grpId="0"/>
      <p:bldP spid="126" grpId="0"/>
      <p:bldP spid="136" grpId="0"/>
      <p:bldP spid="1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75" y="861228"/>
            <a:ext cx="10515600" cy="736600"/>
          </a:xfrm>
        </p:spPr>
        <p:txBody>
          <a:bodyPr>
            <a:normAutofit/>
          </a:bodyPr>
          <a:lstStyle/>
          <a:p>
            <a:r>
              <a:rPr lang="en-GB" sz="2800" b="1" dirty="0" smtClean="0">
                <a:latin typeface="Arial" panose="020B0604020202020204" pitchFamily="34" charset="0"/>
                <a:cs typeface="Arial" panose="020B0604020202020204" pitchFamily="34" charset="0"/>
              </a:rPr>
              <a:t>Living in your area </a:t>
            </a:r>
            <a:r>
              <a:rPr lang="en-GB" sz="2800" b="1" dirty="0" smtClean="0">
                <a:solidFill>
                  <a:srgbClr val="C00000"/>
                </a:solidFill>
                <a:latin typeface="Arial" panose="020B0604020202020204" pitchFamily="34" charset="0"/>
                <a:cs typeface="Arial" panose="020B0604020202020204" pitchFamily="34" charset="0"/>
              </a:rPr>
              <a:t>is cheaper than other </a:t>
            </a:r>
            <a:r>
              <a:rPr lang="en-GB" sz="2800" b="1" dirty="0">
                <a:solidFill>
                  <a:srgbClr val="C00000"/>
                </a:solidFill>
                <a:latin typeface="Arial" panose="020B0604020202020204" pitchFamily="34" charset="0"/>
                <a:cs typeface="Arial" panose="020B0604020202020204" pitchFamily="34" charset="0"/>
              </a:rPr>
              <a:t>a</a:t>
            </a:r>
            <a:r>
              <a:rPr lang="en-GB" sz="2800" b="1" dirty="0" smtClean="0">
                <a:solidFill>
                  <a:srgbClr val="C00000"/>
                </a:solidFill>
                <a:latin typeface="Arial" panose="020B0604020202020204" pitchFamily="34" charset="0"/>
                <a:cs typeface="Arial" panose="020B0604020202020204" pitchFamily="34" charset="0"/>
              </a:rPr>
              <a:t>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3868483" y="4475850"/>
            <a:ext cx="1420724"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Pendle</a:t>
            </a:r>
            <a:endParaRPr lang="en-GB" b="1" dirty="0">
              <a:latin typeface="Arial" panose="020B0604020202020204" pitchFamily="34" charset="0"/>
              <a:cs typeface="Arial" panose="020B0604020202020204" pitchFamily="34" charset="0"/>
            </a:endParaRPr>
          </a:p>
        </p:txBody>
      </p:sp>
      <p:sp>
        <p:nvSpPr>
          <p:cNvPr id="23" name="TextBox 22"/>
          <p:cNvSpPr txBox="1"/>
          <p:nvPr/>
        </p:nvSpPr>
        <p:spPr>
          <a:xfrm>
            <a:off x="2264319" y="4475226"/>
            <a:ext cx="1277042"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Burnley</a:t>
            </a:r>
            <a:endParaRPr lang="en-GB" sz="1200" b="1" dirty="0">
              <a:latin typeface="Arial" panose="020B0604020202020204" pitchFamily="34" charset="0"/>
              <a:cs typeface="Arial" panose="020B0604020202020204" pitchFamily="34" charset="0"/>
            </a:endParaRPr>
          </a:p>
        </p:txBody>
      </p:sp>
      <p:sp>
        <p:nvSpPr>
          <p:cNvPr id="34" name="TextBox 33"/>
          <p:cNvSpPr txBox="1"/>
          <p:nvPr/>
        </p:nvSpPr>
        <p:spPr>
          <a:xfrm>
            <a:off x="5779847" y="4441618"/>
            <a:ext cx="1415303" cy="369332"/>
          </a:xfrm>
          <a:prstGeom prst="rect">
            <a:avLst/>
          </a:prstGeom>
          <a:noFill/>
        </p:spPr>
        <p:txBody>
          <a:bodyPr wrap="square" rtlCol="0">
            <a:spAutoFit/>
          </a:bodyPr>
          <a:lstStyle/>
          <a:p>
            <a:pPr algn="ctr"/>
            <a:r>
              <a:rPr lang="en-GB" b="1" dirty="0" smtClean="0">
                <a:latin typeface="Arial" panose="020B0604020202020204" pitchFamily="34" charset="0"/>
                <a:cs typeface="Arial" panose="020B0604020202020204" pitchFamily="34" charset="0"/>
              </a:rPr>
              <a:t>Lancashire</a:t>
            </a:r>
            <a:endParaRPr lang="en-GB" sz="1400" b="1" dirty="0">
              <a:latin typeface="Arial" panose="020B0604020202020204" pitchFamily="34" charset="0"/>
              <a:cs typeface="Arial" panose="020B0604020202020204" pitchFamily="34" charset="0"/>
            </a:endParaRPr>
          </a:p>
        </p:txBody>
      </p:sp>
      <p:sp>
        <p:nvSpPr>
          <p:cNvPr id="39" name="TextBox 38"/>
          <p:cNvSpPr txBox="1"/>
          <p:nvPr/>
        </p:nvSpPr>
        <p:spPr>
          <a:xfrm>
            <a:off x="7918300" y="4441618"/>
            <a:ext cx="1703351"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England</a:t>
            </a:r>
            <a:endParaRPr lang="en-GB" sz="2000" b="1" dirty="0">
              <a:latin typeface="Arial" panose="020B0604020202020204" pitchFamily="34" charset="0"/>
              <a:cs typeface="Arial" panose="020B0604020202020204" pitchFamily="34" charset="0"/>
            </a:endParaRPr>
          </a:p>
        </p:txBody>
      </p:sp>
      <p:grpSp>
        <p:nvGrpSpPr>
          <p:cNvPr id="65" name="Group 64"/>
          <p:cNvGrpSpPr/>
          <p:nvPr/>
        </p:nvGrpSpPr>
        <p:grpSpPr>
          <a:xfrm>
            <a:off x="2308702" y="3174500"/>
            <a:ext cx="1144174" cy="1172781"/>
            <a:chOff x="0" y="0"/>
            <a:chExt cx="944880" cy="853440"/>
          </a:xfrm>
          <a:solidFill>
            <a:srgbClr val="C00000"/>
          </a:solidFill>
        </p:grpSpPr>
        <p:sp>
          <p:nvSpPr>
            <p:cNvPr id="66"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7"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68"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69" name="Group 68"/>
          <p:cNvGrpSpPr/>
          <p:nvPr/>
        </p:nvGrpSpPr>
        <p:grpSpPr>
          <a:xfrm>
            <a:off x="3889468" y="2882526"/>
            <a:ext cx="1418320" cy="1453780"/>
            <a:chOff x="0" y="0"/>
            <a:chExt cx="944880" cy="853440"/>
          </a:xfrm>
          <a:solidFill>
            <a:srgbClr val="C00000"/>
          </a:solidFill>
        </p:grpSpPr>
        <p:sp>
          <p:nvSpPr>
            <p:cNvPr id="7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7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79" name="Group 78"/>
          <p:cNvGrpSpPr/>
          <p:nvPr/>
        </p:nvGrpSpPr>
        <p:grpSpPr>
          <a:xfrm>
            <a:off x="5621587" y="2601144"/>
            <a:ext cx="1691101" cy="1733382"/>
            <a:chOff x="0" y="0"/>
            <a:chExt cx="944880" cy="853440"/>
          </a:xfrm>
          <a:solidFill>
            <a:srgbClr val="92D050"/>
          </a:solidFill>
        </p:grpSpPr>
        <p:sp>
          <p:nvSpPr>
            <p:cNvPr id="8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8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grpSp>
        <p:nvGrpSpPr>
          <p:cNvPr id="89" name="Group 88"/>
          <p:cNvGrpSpPr/>
          <p:nvPr/>
        </p:nvGrpSpPr>
        <p:grpSpPr>
          <a:xfrm>
            <a:off x="7536792" y="1819383"/>
            <a:ext cx="2449715" cy="2510963"/>
            <a:chOff x="0" y="0"/>
            <a:chExt cx="944880" cy="853440"/>
          </a:xfrm>
          <a:solidFill>
            <a:schemeClr val="accent2"/>
          </a:solidFill>
        </p:grpSpPr>
        <p:sp>
          <p:nvSpPr>
            <p:cNvPr id="90" name="object 89"/>
            <p:cNvSpPr txBox="1"/>
            <p:nvPr/>
          </p:nvSpPr>
          <p:spPr>
            <a:xfrm>
              <a:off x="111760" y="325120"/>
              <a:ext cx="748665" cy="528320"/>
            </a:xfrm>
            <a:prstGeom prst="rect">
              <a:avLst/>
            </a:prstGeom>
            <a:grpFill/>
          </p:spPr>
          <p:txBody>
            <a:bodyPr vert="horz" wrap="square" lIns="0" tIns="71755" rIns="0" bIns="0" rtlCol="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1" name="object 88"/>
            <p:cNvSpPr/>
            <p:nvPr/>
          </p:nvSpPr>
          <p:spPr>
            <a:xfrm>
              <a:off x="0" y="0"/>
              <a:ext cx="944880" cy="325120"/>
            </a:xfrm>
            <a:custGeom>
              <a:avLst/>
              <a:gdLst/>
              <a:ahLst/>
              <a:cxnLst/>
              <a:rect l="l" t="t" r="r" b="b"/>
              <a:pathLst>
                <a:path w="1503679" h="257810">
                  <a:moveTo>
                    <a:pt x="751789" y="0"/>
                  </a:moveTo>
                  <a:lnTo>
                    <a:pt x="0" y="257759"/>
                  </a:lnTo>
                  <a:lnTo>
                    <a:pt x="1503565" y="257759"/>
                  </a:lnTo>
                  <a:lnTo>
                    <a:pt x="751789" y="0"/>
                  </a:lnTo>
                  <a:close/>
                </a:path>
              </a:pathLst>
            </a:custGeom>
            <a:grpFill/>
          </p:spPr>
          <p:txBody>
            <a:bodyPr wrap="square" lIns="0" tIns="0" rIns="0" bIns="0" rtlCol="0"/>
            <a:lstStyle/>
            <a:p>
              <a:endParaRPr lang="en-GB"/>
            </a:p>
          </p:txBody>
        </p:sp>
        <p:sp>
          <p:nvSpPr>
            <p:cNvPr id="92" name="object 90"/>
            <p:cNvSpPr/>
            <p:nvPr/>
          </p:nvSpPr>
          <p:spPr>
            <a:xfrm>
              <a:off x="609600" y="0"/>
              <a:ext cx="132080" cy="213360"/>
            </a:xfrm>
            <a:custGeom>
              <a:avLst/>
              <a:gdLst/>
              <a:ahLst/>
              <a:cxnLst/>
              <a:rect l="l" t="t" r="r" b="b"/>
              <a:pathLst>
                <a:path w="116840" h="204470">
                  <a:moveTo>
                    <a:pt x="116458" y="204381"/>
                  </a:moveTo>
                  <a:lnTo>
                    <a:pt x="0" y="204381"/>
                  </a:lnTo>
                  <a:lnTo>
                    <a:pt x="0" y="0"/>
                  </a:lnTo>
                  <a:lnTo>
                    <a:pt x="116458" y="0"/>
                  </a:lnTo>
                  <a:lnTo>
                    <a:pt x="116458" y="204381"/>
                  </a:lnTo>
                  <a:close/>
                </a:path>
              </a:pathLst>
            </a:custGeom>
            <a:grpFill/>
          </p:spPr>
          <p:txBody>
            <a:bodyPr wrap="square" lIns="0" tIns="0" rIns="0" bIns="0" rtlCol="0"/>
            <a:lstStyle/>
            <a:p>
              <a:endParaRPr lang="en-GB"/>
            </a:p>
          </p:txBody>
        </p:sp>
      </p:grpSp>
      <p:sp>
        <p:nvSpPr>
          <p:cNvPr id="93" name="TextBox 92"/>
          <p:cNvSpPr txBox="1"/>
          <p:nvPr/>
        </p:nvSpPr>
        <p:spPr>
          <a:xfrm>
            <a:off x="7922885" y="3192603"/>
            <a:ext cx="1748320" cy="523220"/>
          </a:xfrm>
          <a:prstGeom prst="rect">
            <a:avLst/>
          </a:prstGeom>
          <a:noFill/>
        </p:spPr>
        <p:txBody>
          <a:bodyPr wrap="square" rtlCol="0">
            <a:spAutoFit/>
          </a:bodyPr>
          <a:lstStyle/>
          <a:p>
            <a:pPr algn="ctr"/>
            <a:r>
              <a:rPr lang="en-GB" sz="2800" b="1" dirty="0" smtClean="0">
                <a:solidFill>
                  <a:schemeClr val="bg1"/>
                </a:solidFill>
                <a:latin typeface="Arial" panose="020B0604020202020204" pitchFamily="34" charset="0"/>
                <a:cs typeface="Arial" panose="020B0604020202020204" pitchFamily="34" charset="0"/>
              </a:rPr>
              <a:t>£240,000</a:t>
            </a:r>
            <a:endParaRPr lang="en-GB" sz="2800" b="1" dirty="0">
              <a:solidFill>
                <a:schemeClr val="bg1"/>
              </a:solidFill>
              <a:latin typeface="Arial" panose="020B0604020202020204" pitchFamily="34" charset="0"/>
              <a:cs typeface="Arial" panose="020B0604020202020204" pitchFamily="34" charset="0"/>
            </a:endParaRPr>
          </a:p>
        </p:txBody>
      </p:sp>
      <p:sp>
        <p:nvSpPr>
          <p:cNvPr id="44" name="Title 1"/>
          <p:cNvSpPr txBox="1">
            <a:spLocks/>
          </p:cNvSpPr>
          <p:nvPr/>
        </p:nvSpPr>
        <p:spPr>
          <a:xfrm>
            <a:off x="1026714" y="5544608"/>
            <a:ext cx="9841564"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latin typeface="Arial" panose="020B0604020202020204" pitchFamily="34" charset="0"/>
                <a:cs typeface="Arial" panose="020B0604020202020204" pitchFamily="34" charset="0"/>
              </a:rPr>
              <a:t>With </a:t>
            </a:r>
            <a:r>
              <a:rPr lang="en-GB" sz="2800" b="1" dirty="0" smtClean="0">
                <a:solidFill>
                  <a:srgbClr val="C00000"/>
                </a:solidFill>
                <a:latin typeface="Arial" panose="020B0604020202020204" pitchFamily="34" charset="0"/>
                <a:cs typeface="Arial" panose="020B0604020202020204" pitchFamily="34" charset="0"/>
              </a:rPr>
              <a:t>cheaper house prices </a:t>
            </a:r>
            <a:r>
              <a:rPr lang="en-GB" sz="2800" b="1" dirty="0" smtClean="0">
                <a:latin typeface="Arial" panose="020B0604020202020204" pitchFamily="34" charset="0"/>
                <a:cs typeface="Arial" panose="020B0604020202020204" pitchFamily="34" charset="0"/>
              </a:rPr>
              <a:t>across your area, you will be able to </a:t>
            </a:r>
            <a:r>
              <a:rPr lang="en-GB" sz="2800" b="1" dirty="0" smtClean="0">
                <a:solidFill>
                  <a:srgbClr val="C00000"/>
                </a:solidFill>
                <a:latin typeface="Arial" panose="020B0604020202020204" pitchFamily="34" charset="0"/>
                <a:cs typeface="Arial" panose="020B0604020202020204" pitchFamily="34" charset="0"/>
              </a:rPr>
              <a:t>save for a house quicker</a:t>
            </a:r>
            <a:r>
              <a:rPr lang="en-GB" sz="2800" b="1" dirty="0" smtClean="0">
                <a:latin typeface="Arial" panose="020B0604020202020204" pitchFamily="34" charset="0"/>
                <a:cs typeface="Arial" panose="020B0604020202020204" pitchFamily="34" charset="0"/>
              </a:rPr>
              <a:t> than other areas of England</a:t>
            </a:r>
            <a:endParaRPr lang="en-GB" sz="2800" b="1" dirty="0">
              <a:solidFill>
                <a:srgbClr val="C00000"/>
              </a:solidFill>
              <a:latin typeface="Arial" panose="020B0604020202020204" pitchFamily="34" charset="0"/>
              <a:cs typeface="Arial" panose="020B0604020202020204" pitchFamily="34" charset="0"/>
            </a:endParaRPr>
          </a:p>
        </p:txBody>
      </p:sp>
      <p:sp>
        <p:nvSpPr>
          <p:cNvPr id="48" name="TextBox 47"/>
          <p:cNvSpPr txBox="1"/>
          <p:nvPr/>
        </p:nvSpPr>
        <p:spPr>
          <a:xfrm>
            <a:off x="5718237" y="3469412"/>
            <a:ext cx="1555635" cy="400110"/>
          </a:xfrm>
          <a:prstGeom prst="rect">
            <a:avLst/>
          </a:prstGeom>
          <a:noFill/>
        </p:spPr>
        <p:txBody>
          <a:bodyPr wrap="square" rtlCol="0">
            <a:spAutoFit/>
          </a:bodyPr>
          <a:lstStyle/>
          <a:p>
            <a:pPr algn="ctr"/>
            <a:r>
              <a:rPr lang="en-GB" sz="2000" b="1" dirty="0" smtClean="0">
                <a:latin typeface="Arial" panose="020B0604020202020204" pitchFamily="34" charset="0"/>
                <a:cs typeface="Arial" panose="020B0604020202020204" pitchFamily="34" charset="0"/>
              </a:rPr>
              <a:t>£150,000</a:t>
            </a:r>
            <a:endParaRPr lang="en-GB" sz="2000" b="1" dirty="0">
              <a:latin typeface="Arial" panose="020B0604020202020204" pitchFamily="34" charset="0"/>
              <a:cs typeface="Arial" panose="020B0604020202020204" pitchFamily="34" charset="0"/>
            </a:endParaRPr>
          </a:p>
        </p:txBody>
      </p:sp>
      <p:sp>
        <p:nvSpPr>
          <p:cNvPr id="50" name="TextBox 49"/>
          <p:cNvSpPr txBox="1"/>
          <p:nvPr/>
        </p:nvSpPr>
        <p:spPr>
          <a:xfrm>
            <a:off x="3845690" y="3551156"/>
            <a:ext cx="1555635" cy="400110"/>
          </a:xfrm>
          <a:prstGeom prst="rect">
            <a:avLst/>
          </a:prstGeom>
          <a:noFill/>
        </p:spPr>
        <p:txBody>
          <a:bodyPr wrap="square" rtlCol="0">
            <a:spAutoFit/>
          </a:bodyPr>
          <a:lstStyle/>
          <a:p>
            <a:pPr algn="ctr"/>
            <a:r>
              <a:rPr lang="en-GB" sz="2000" b="1" dirty="0" smtClean="0">
                <a:solidFill>
                  <a:schemeClr val="bg1"/>
                </a:solidFill>
                <a:latin typeface="Arial" panose="020B0604020202020204" pitchFamily="34" charset="0"/>
                <a:cs typeface="Arial" panose="020B0604020202020204" pitchFamily="34" charset="0"/>
              </a:rPr>
              <a:t>£105,000</a:t>
            </a:r>
            <a:endParaRPr lang="en-GB" sz="2000" b="1" dirty="0">
              <a:solidFill>
                <a:schemeClr val="bg1"/>
              </a:solidFill>
              <a:latin typeface="Arial" panose="020B0604020202020204" pitchFamily="34" charset="0"/>
              <a:cs typeface="Arial" panose="020B0604020202020204" pitchFamily="34" charset="0"/>
            </a:endParaRPr>
          </a:p>
        </p:txBody>
      </p:sp>
      <p:sp>
        <p:nvSpPr>
          <p:cNvPr id="51" name="TextBox 50"/>
          <p:cNvSpPr txBox="1"/>
          <p:nvPr/>
        </p:nvSpPr>
        <p:spPr>
          <a:xfrm>
            <a:off x="2114125" y="3682375"/>
            <a:ext cx="1555635" cy="338554"/>
          </a:xfrm>
          <a:prstGeom prst="rect">
            <a:avLst/>
          </a:prstGeom>
          <a:noFill/>
        </p:spPr>
        <p:txBody>
          <a:bodyPr wrap="square" rtlCol="0">
            <a:spAutoFit/>
          </a:bodyPr>
          <a:lstStyle/>
          <a:p>
            <a:pPr algn="ctr"/>
            <a:r>
              <a:rPr lang="en-GB" sz="1600" b="1" dirty="0" smtClean="0">
                <a:solidFill>
                  <a:schemeClr val="bg1"/>
                </a:solidFill>
                <a:latin typeface="Arial" panose="020B0604020202020204" pitchFamily="34" charset="0"/>
                <a:cs typeface="Arial" panose="020B0604020202020204" pitchFamily="34" charset="0"/>
              </a:rPr>
              <a:t>£90,000</a:t>
            </a:r>
            <a:endParaRPr lang="en-GB"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738380"/>
      </p:ext>
    </p:extLst>
  </p:cSld>
  <p:clrMapOvr>
    <a:masterClrMapping/>
  </p:clrMapOvr>
  <mc:AlternateContent xmlns:mc="http://schemas.openxmlformats.org/markup-compatibility/2006" xmlns:p14="http://schemas.microsoft.com/office/powerpoint/2010/main">
    <mc:Choice Requires="p14">
      <p:transition spd="med" p14:dur="700" advTm="16000">
        <p:fade/>
      </p:transition>
    </mc:Choice>
    <mc:Fallback xmlns="">
      <p:transition spd="med"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1000"/>
                                  </p:stCondLst>
                                  <p:childTnLst>
                                    <p:set>
                                      <p:cBhvr>
                                        <p:cTn id="6" dur="1" fill="hold">
                                          <p:stCondLst>
                                            <p:cond delay="0"/>
                                          </p:stCondLst>
                                        </p:cTn>
                                        <p:tgtEl>
                                          <p:spTgt spid="65"/>
                                        </p:tgtEl>
                                        <p:attrNameLst>
                                          <p:attrName>style.visibility</p:attrName>
                                        </p:attrNameLst>
                                      </p:cBhvr>
                                      <p:to>
                                        <p:strVal val="visible"/>
                                      </p:to>
                                    </p:set>
                                    <p:animEffect transition="in" filter="wipe(down)">
                                      <p:cBhvr>
                                        <p:cTn id="7" dur="580">
                                          <p:stCondLst>
                                            <p:cond delay="0"/>
                                          </p:stCondLst>
                                        </p:cTn>
                                        <p:tgtEl>
                                          <p:spTgt spid="65"/>
                                        </p:tgtEl>
                                      </p:cBhvr>
                                    </p:animEffect>
                                    <p:anim calcmode="lin" valueType="num">
                                      <p:cBhvr>
                                        <p:cTn id="8"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13" dur="26">
                                          <p:stCondLst>
                                            <p:cond delay="650"/>
                                          </p:stCondLst>
                                        </p:cTn>
                                        <p:tgtEl>
                                          <p:spTgt spid="65"/>
                                        </p:tgtEl>
                                      </p:cBhvr>
                                      <p:to x="100000" y="60000"/>
                                    </p:animScale>
                                    <p:animScale>
                                      <p:cBhvr>
                                        <p:cTn id="14" dur="166" decel="50000">
                                          <p:stCondLst>
                                            <p:cond delay="676"/>
                                          </p:stCondLst>
                                        </p:cTn>
                                        <p:tgtEl>
                                          <p:spTgt spid="65"/>
                                        </p:tgtEl>
                                      </p:cBhvr>
                                      <p:to x="100000" y="100000"/>
                                    </p:animScale>
                                    <p:animScale>
                                      <p:cBhvr>
                                        <p:cTn id="15" dur="26">
                                          <p:stCondLst>
                                            <p:cond delay="1312"/>
                                          </p:stCondLst>
                                        </p:cTn>
                                        <p:tgtEl>
                                          <p:spTgt spid="65"/>
                                        </p:tgtEl>
                                      </p:cBhvr>
                                      <p:to x="100000" y="80000"/>
                                    </p:animScale>
                                    <p:animScale>
                                      <p:cBhvr>
                                        <p:cTn id="16" dur="166" decel="50000">
                                          <p:stCondLst>
                                            <p:cond delay="1338"/>
                                          </p:stCondLst>
                                        </p:cTn>
                                        <p:tgtEl>
                                          <p:spTgt spid="65"/>
                                        </p:tgtEl>
                                      </p:cBhvr>
                                      <p:to x="100000" y="100000"/>
                                    </p:animScale>
                                    <p:animScale>
                                      <p:cBhvr>
                                        <p:cTn id="17" dur="26">
                                          <p:stCondLst>
                                            <p:cond delay="1642"/>
                                          </p:stCondLst>
                                        </p:cTn>
                                        <p:tgtEl>
                                          <p:spTgt spid="65"/>
                                        </p:tgtEl>
                                      </p:cBhvr>
                                      <p:to x="100000" y="90000"/>
                                    </p:animScale>
                                    <p:animScale>
                                      <p:cBhvr>
                                        <p:cTn id="18" dur="166" decel="50000">
                                          <p:stCondLst>
                                            <p:cond delay="1668"/>
                                          </p:stCondLst>
                                        </p:cTn>
                                        <p:tgtEl>
                                          <p:spTgt spid="65"/>
                                        </p:tgtEl>
                                      </p:cBhvr>
                                      <p:to x="100000" y="100000"/>
                                    </p:animScale>
                                    <p:animScale>
                                      <p:cBhvr>
                                        <p:cTn id="19" dur="26">
                                          <p:stCondLst>
                                            <p:cond delay="1808"/>
                                          </p:stCondLst>
                                        </p:cTn>
                                        <p:tgtEl>
                                          <p:spTgt spid="65"/>
                                        </p:tgtEl>
                                      </p:cBhvr>
                                      <p:to x="100000" y="95000"/>
                                    </p:animScale>
                                    <p:animScale>
                                      <p:cBhvr>
                                        <p:cTn id="20" dur="166" decel="50000">
                                          <p:stCondLst>
                                            <p:cond delay="1834"/>
                                          </p:stCondLst>
                                        </p:cTn>
                                        <p:tgtEl>
                                          <p:spTgt spid="65"/>
                                        </p:tgtEl>
                                      </p:cBhvr>
                                      <p:to x="100000" y="100000"/>
                                    </p:animScale>
                                  </p:childTnLst>
                                </p:cTn>
                              </p:par>
                              <p:par>
                                <p:cTn id="21" presetID="26" presetClass="entr" presetSubtype="0"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80">
                                          <p:stCondLst>
                                            <p:cond delay="0"/>
                                          </p:stCondLst>
                                        </p:cTn>
                                        <p:tgtEl>
                                          <p:spTgt spid="69"/>
                                        </p:tgtEl>
                                      </p:cBhvr>
                                    </p:animEffect>
                                    <p:anim calcmode="lin" valueType="num">
                                      <p:cBhvr>
                                        <p:cTn id="24"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29" dur="26">
                                          <p:stCondLst>
                                            <p:cond delay="650"/>
                                          </p:stCondLst>
                                        </p:cTn>
                                        <p:tgtEl>
                                          <p:spTgt spid="69"/>
                                        </p:tgtEl>
                                      </p:cBhvr>
                                      <p:to x="100000" y="60000"/>
                                    </p:animScale>
                                    <p:animScale>
                                      <p:cBhvr>
                                        <p:cTn id="30" dur="166" decel="50000">
                                          <p:stCondLst>
                                            <p:cond delay="676"/>
                                          </p:stCondLst>
                                        </p:cTn>
                                        <p:tgtEl>
                                          <p:spTgt spid="69"/>
                                        </p:tgtEl>
                                      </p:cBhvr>
                                      <p:to x="100000" y="100000"/>
                                    </p:animScale>
                                    <p:animScale>
                                      <p:cBhvr>
                                        <p:cTn id="31" dur="26">
                                          <p:stCondLst>
                                            <p:cond delay="1312"/>
                                          </p:stCondLst>
                                        </p:cTn>
                                        <p:tgtEl>
                                          <p:spTgt spid="69"/>
                                        </p:tgtEl>
                                      </p:cBhvr>
                                      <p:to x="100000" y="80000"/>
                                    </p:animScale>
                                    <p:animScale>
                                      <p:cBhvr>
                                        <p:cTn id="32" dur="166" decel="50000">
                                          <p:stCondLst>
                                            <p:cond delay="1338"/>
                                          </p:stCondLst>
                                        </p:cTn>
                                        <p:tgtEl>
                                          <p:spTgt spid="69"/>
                                        </p:tgtEl>
                                      </p:cBhvr>
                                      <p:to x="100000" y="100000"/>
                                    </p:animScale>
                                    <p:animScale>
                                      <p:cBhvr>
                                        <p:cTn id="33" dur="26">
                                          <p:stCondLst>
                                            <p:cond delay="1642"/>
                                          </p:stCondLst>
                                        </p:cTn>
                                        <p:tgtEl>
                                          <p:spTgt spid="69"/>
                                        </p:tgtEl>
                                      </p:cBhvr>
                                      <p:to x="100000" y="90000"/>
                                    </p:animScale>
                                    <p:animScale>
                                      <p:cBhvr>
                                        <p:cTn id="34" dur="166" decel="50000">
                                          <p:stCondLst>
                                            <p:cond delay="1668"/>
                                          </p:stCondLst>
                                        </p:cTn>
                                        <p:tgtEl>
                                          <p:spTgt spid="69"/>
                                        </p:tgtEl>
                                      </p:cBhvr>
                                      <p:to x="100000" y="100000"/>
                                    </p:animScale>
                                    <p:animScale>
                                      <p:cBhvr>
                                        <p:cTn id="35" dur="26">
                                          <p:stCondLst>
                                            <p:cond delay="1808"/>
                                          </p:stCondLst>
                                        </p:cTn>
                                        <p:tgtEl>
                                          <p:spTgt spid="69"/>
                                        </p:tgtEl>
                                      </p:cBhvr>
                                      <p:to x="100000" y="95000"/>
                                    </p:animScale>
                                    <p:animScale>
                                      <p:cBhvr>
                                        <p:cTn id="36" dur="166" decel="50000">
                                          <p:stCondLst>
                                            <p:cond delay="1834"/>
                                          </p:stCondLst>
                                        </p:cTn>
                                        <p:tgtEl>
                                          <p:spTgt spid="69"/>
                                        </p:tgtEl>
                                      </p:cBhvr>
                                      <p:to x="100000" y="100000"/>
                                    </p:animScale>
                                  </p:childTnLst>
                                </p:cTn>
                              </p:par>
                              <p:par>
                                <p:cTn id="37" presetID="26" presetClass="entr" presetSubtype="0" fill="hold" nodeType="withEffect">
                                  <p:stCondLst>
                                    <p:cond delay="1000"/>
                                  </p:stCondLst>
                                  <p:childTnLst>
                                    <p:set>
                                      <p:cBhvr>
                                        <p:cTn id="38" dur="1" fill="hold">
                                          <p:stCondLst>
                                            <p:cond delay="0"/>
                                          </p:stCondLst>
                                        </p:cTn>
                                        <p:tgtEl>
                                          <p:spTgt spid="79"/>
                                        </p:tgtEl>
                                        <p:attrNameLst>
                                          <p:attrName>style.visibility</p:attrName>
                                        </p:attrNameLst>
                                      </p:cBhvr>
                                      <p:to>
                                        <p:strVal val="visible"/>
                                      </p:to>
                                    </p:set>
                                    <p:animEffect transition="in" filter="wipe(down)">
                                      <p:cBhvr>
                                        <p:cTn id="39" dur="580">
                                          <p:stCondLst>
                                            <p:cond delay="0"/>
                                          </p:stCondLst>
                                        </p:cTn>
                                        <p:tgtEl>
                                          <p:spTgt spid="79"/>
                                        </p:tgtEl>
                                      </p:cBhvr>
                                    </p:animEffect>
                                    <p:anim calcmode="lin" valueType="num">
                                      <p:cBhvr>
                                        <p:cTn id="40"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45" dur="26">
                                          <p:stCondLst>
                                            <p:cond delay="650"/>
                                          </p:stCondLst>
                                        </p:cTn>
                                        <p:tgtEl>
                                          <p:spTgt spid="79"/>
                                        </p:tgtEl>
                                      </p:cBhvr>
                                      <p:to x="100000" y="60000"/>
                                    </p:animScale>
                                    <p:animScale>
                                      <p:cBhvr>
                                        <p:cTn id="46" dur="166" decel="50000">
                                          <p:stCondLst>
                                            <p:cond delay="676"/>
                                          </p:stCondLst>
                                        </p:cTn>
                                        <p:tgtEl>
                                          <p:spTgt spid="79"/>
                                        </p:tgtEl>
                                      </p:cBhvr>
                                      <p:to x="100000" y="100000"/>
                                    </p:animScale>
                                    <p:animScale>
                                      <p:cBhvr>
                                        <p:cTn id="47" dur="26">
                                          <p:stCondLst>
                                            <p:cond delay="1312"/>
                                          </p:stCondLst>
                                        </p:cTn>
                                        <p:tgtEl>
                                          <p:spTgt spid="79"/>
                                        </p:tgtEl>
                                      </p:cBhvr>
                                      <p:to x="100000" y="80000"/>
                                    </p:animScale>
                                    <p:animScale>
                                      <p:cBhvr>
                                        <p:cTn id="48" dur="166" decel="50000">
                                          <p:stCondLst>
                                            <p:cond delay="1338"/>
                                          </p:stCondLst>
                                        </p:cTn>
                                        <p:tgtEl>
                                          <p:spTgt spid="79"/>
                                        </p:tgtEl>
                                      </p:cBhvr>
                                      <p:to x="100000" y="100000"/>
                                    </p:animScale>
                                    <p:animScale>
                                      <p:cBhvr>
                                        <p:cTn id="49" dur="26">
                                          <p:stCondLst>
                                            <p:cond delay="1642"/>
                                          </p:stCondLst>
                                        </p:cTn>
                                        <p:tgtEl>
                                          <p:spTgt spid="79"/>
                                        </p:tgtEl>
                                      </p:cBhvr>
                                      <p:to x="100000" y="90000"/>
                                    </p:animScale>
                                    <p:animScale>
                                      <p:cBhvr>
                                        <p:cTn id="50" dur="166" decel="50000">
                                          <p:stCondLst>
                                            <p:cond delay="1668"/>
                                          </p:stCondLst>
                                        </p:cTn>
                                        <p:tgtEl>
                                          <p:spTgt spid="79"/>
                                        </p:tgtEl>
                                      </p:cBhvr>
                                      <p:to x="100000" y="100000"/>
                                    </p:animScale>
                                    <p:animScale>
                                      <p:cBhvr>
                                        <p:cTn id="51" dur="26">
                                          <p:stCondLst>
                                            <p:cond delay="1808"/>
                                          </p:stCondLst>
                                        </p:cTn>
                                        <p:tgtEl>
                                          <p:spTgt spid="79"/>
                                        </p:tgtEl>
                                      </p:cBhvr>
                                      <p:to x="100000" y="95000"/>
                                    </p:animScale>
                                    <p:animScale>
                                      <p:cBhvr>
                                        <p:cTn id="52" dur="166" decel="50000">
                                          <p:stCondLst>
                                            <p:cond delay="1834"/>
                                          </p:stCondLst>
                                        </p:cTn>
                                        <p:tgtEl>
                                          <p:spTgt spid="79"/>
                                        </p:tgtEl>
                                      </p:cBhvr>
                                      <p:to x="100000" y="100000"/>
                                    </p:animScale>
                                  </p:childTnLst>
                                </p:cTn>
                              </p:par>
                              <p:par>
                                <p:cTn id="53" presetID="26" presetClass="entr" presetSubtype="0" fill="hold" nodeType="withEffect">
                                  <p:stCondLst>
                                    <p:cond delay="1000"/>
                                  </p:stCondLst>
                                  <p:childTnLst>
                                    <p:set>
                                      <p:cBhvr>
                                        <p:cTn id="54" dur="1" fill="hold">
                                          <p:stCondLst>
                                            <p:cond delay="0"/>
                                          </p:stCondLst>
                                        </p:cTn>
                                        <p:tgtEl>
                                          <p:spTgt spid="89"/>
                                        </p:tgtEl>
                                        <p:attrNameLst>
                                          <p:attrName>style.visibility</p:attrName>
                                        </p:attrNameLst>
                                      </p:cBhvr>
                                      <p:to>
                                        <p:strVal val="visible"/>
                                      </p:to>
                                    </p:set>
                                    <p:animEffect transition="in" filter="wipe(down)">
                                      <p:cBhvr>
                                        <p:cTn id="55" dur="580">
                                          <p:stCondLst>
                                            <p:cond delay="0"/>
                                          </p:stCondLst>
                                        </p:cTn>
                                        <p:tgtEl>
                                          <p:spTgt spid="89"/>
                                        </p:tgtEl>
                                      </p:cBhvr>
                                    </p:animEffect>
                                    <p:anim calcmode="lin" valueType="num">
                                      <p:cBhvr>
                                        <p:cTn id="5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61" dur="26">
                                          <p:stCondLst>
                                            <p:cond delay="650"/>
                                          </p:stCondLst>
                                        </p:cTn>
                                        <p:tgtEl>
                                          <p:spTgt spid="89"/>
                                        </p:tgtEl>
                                      </p:cBhvr>
                                      <p:to x="100000" y="60000"/>
                                    </p:animScale>
                                    <p:animScale>
                                      <p:cBhvr>
                                        <p:cTn id="62" dur="166" decel="50000">
                                          <p:stCondLst>
                                            <p:cond delay="676"/>
                                          </p:stCondLst>
                                        </p:cTn>
                                        <p:tgtEl>
                                          <p:spTgt spid="89"/>
                                        </p:tgtEl>
                                      </p:cBhvr>
                                      <p:to x="100000" y="100000"/>
                                    </p:animScale>
                                    <p:animScale>
                                      <p:cBhvr>
                                        <p:cTn id="63" dur="26">
                                          <p:stCondLst>
                                            <p:cond delay="1312"/>
                                          </p:stCondLst>
                                        </p:cTn>
                                        <p:tgtEl>
                                          <p:spTgt spid="89"/>
                                        </p:tgtEl>
                                      </p:cBhvr>
                                      <p:to x="100000" y="80000"/>
                                    </p:animScale>
                                    <p:animScale>
                                      <p:cBhvr>
                                        <p:cTn id="64" dur="166" decel="50000">
                                          <p:stCondLst>
                                            <p:cond delay="1338"/>
                                          </p:stCondLst>
                                        </p:cTn>
                                        <p:tgtEl>
                                          <p:spTgt spid="89"/>
                                        </p:tgtEl>
                                      </p:cBhvr>
                                      <p:to x="100000" y="100000"/>
                                    </p:animScale>
                                    <p:animScale>
                                      <p:cBhvr>
                                        <p:cTn id="65" dur="26">
                                          <p:stCondLst>
                                            <p:cond delay="1642"/>
                                          </p:stCondLst>
                                        </p:cTn>
                                        <p:tgtEl>
                                          <p:spTgt spid="89"/>
                                        </p:tgtEl>
                                      </p:cBhvr>
                                      <p:to x="100000" y="90000"/>
                                    </p:animScale>
                                    <p:animScale>
                                      <p:cBhvr>
                                        <p:cTn id="66" dur="166" decel="50000">
                                          <p:stCondLst>
                                            <p:cond delay="1668"/>
                                          </p:stCondLst>
                                        </p:cTn>
                                        <p:tgtEl>
                                          <p:spTgt spid="89"/>
                                        </p:tgtEl>
                                      </p:cBhvr>
                                      <p:to x="100000" y="100000"/>
                                    </p:animScale>
                                    <p:animScale>
                                      <p:cBhvr>
                                        <p:cTn id="67" dur="26">
                                          <p:stCondLst>
                                            <p:cond delay="1808"/>
                                          </p:stCondLst>
                                        </p:cTn>
                                        <p:tgtEl>
                                          <p:spTgt spid="89"/>
                                        </p:tgtEl>
                                      </p:cBhvr>
                                      <p:to x="100000" y="95000"/>
                                    </p:animScale>
                                    <p:animScale>
                                      <p:cBhvr>
                                        <p:cTn id="68" dur="166" decel="50000">
                                          <p:stCondLst>
                                            <p:cond delay="1834"/>
                                          </p:stCondLst>
                                        </p:cTn>
                                        <p:tgtEl>
                                          <p:spTgt spid="89"/>
                                        </p:tgtEl>
                                      </p:cBhvr>
                                      <p:to x="100000" y="100000"/>
                                    </p:animScale>
                                  </p:childTnLst>
                                </p:cTn>
                              </p:par>
                              <p:par>
                                <p:cTn id="69" presetID="26" presetClass="entr" presetSubtype="0" fill="hold" grpId="0" nodeType="withEffect">
                                  <p:stCondLst>
                                    <p:cond delay="100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80">
                                          <p:stCondLst>
                                            <p:cond delay="0"/>
                                          </p:stCondLst>
                                        </p:cTn>
                                        <p:tgtEl>
                                          <p:spTgt spid="93"/>
                                        </p:tgtEl>
                                      </p:cBhvr>
                                    </p:animEffect>
                                    <p:anim calcmode="lin" valueType="num">
                                      <p:cBhvr>
                                        <p:cTn id="7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7" dur="26">
                                          <p:stCondLst>
                                            <p:cond delay="650"/>
                                          </p:stCondLst>
                                        </p:cTn>
                                        <p:tgtEl>
                                          <p:spTgt spid="93"/>
                                        </p:tgtEl>
                                      </p:cBhvr>
                                      <p:to x="100000" y="60000"/>
                                    </p:animScale>
                                    <p:animScale>
                                      <p:cBhvr>
                                        <p:cTn id="78" dur="166" decel="50000">
                                          <p:stCondLst>
                                            <p:cond delay="676"/>
                                          </p:stCondLst>
                                        </p:cTn>
                                        <p:tgtEl>
                                          <p:spTgt spid="93"/>
                                        </p:tgtEl>
                                      </p:cBhvr>
                                      <p:to x="100000" y="100000"/>
                                    </p:animScale>
                                    <p:animScale>
                                      <p:cBhvr>
                                        <p:cTn id="79" dur="26">
                                          <p:stCondLst>
                                            <p:cond delay="1312"/>
                                          </p:stCondLst>
                                        </p:cTn>
                                        <p:tgtEl>
                                          <p:spTgt spid="93"/>
                                        </p:tgtEl>
                                      </p:cBhvr>
                                      <p:to x="100000" y="80000"/>
                                    </p:animScale>
                                    <p:animScale>
                                      <p:cBhvr>
                                        <p:cTn id="80" dur="166" decel="50000">
                                          <p:stCondLst>
                                            <p:cond delay="1338"/>
                                          </p:stCondLst>
                                        </p:cTn>
                                        <p:tgtEl>
                                          <p:spTgt spid="93"/>
                                        </p:tgtEl>
                                      </p:cBhvr>
                                      <p:to x="100000" y="100000"/>
                                    </p:animScale>
                                    <p:animScale>
                                      <p:cBhvr>
                                        <p:cTn id="81" dur="26">
                                          <p:stCondLst>
                                            <p:cond delay="1642"/>
                                          </p:stCondLst>
                                        </p:cTn>
                                        <p:tgtEl>
                                          <p:spTgt spid="93"/>
                                        </p:tgtEl>
                                      </p:cBhvr>
                                      <p:to x="100000" y="90000"/>
                                    </p:animScale>
                                    <p:animScale>
                                      <p:cBhvr>
                                        <p:cTn id="82" dur="166" decel="50000">
                                          <p:stCondLst>
                                            <p:cond delay="1668"/>
                                          </p:stCondLst>
                                        </p:cTn>
                                        <p:tgtEl>
                                          <p:spTgt spid="93"/>
                                        </p:tgtEl>
                                      </p:cBhvr>
                                      <p:to x="100000" y="100000"/>
                                    </p:animScale>
                                    <p:animScale>
                                      <p:cBhvr>
                                        <p:cTn id="83" dur="26">
                                          <p:stCondLst>
                                            <p:cond delay="1808"/>
                                          </p:stCondLst>
                                        </p:cTn>
                                        <p:tgtEl>
                                          <p:spTgt spid="93"/>
                                        </p:tgtEl>
                                      </p:cBhvr>
                                      <p:to x="100000" y="95000"/>
                                    </p:animScale>
                                    <p:animScale>
                                      <p:cBhvr>
                                        <p:cTn id="84" dur="166" decel="50000">
                                          <p:stCondLst>
                                            <p:cond delay="1834"/>
                                          </p:stCondLst>
                                        </p:cTn>
                                        <p:tgtEl>
                                          <p:spTgt spid="9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48"/>
                                        </p:tgtEl>
                                        <p:attrNameLst>
                                          <p:attrName>style.visibility</p:attrName>
                                        </p:attrNameLst>
                                      </p:cBhvr>
                                      <p:to>
                                        <p:strVal val="visible"/>
                                      </p:to>
                                    </p:set>
                                    <p:animEffect transition="in" filter="wipe(down)">
                                      <p:cBhvr>
                                        <p:cTn id="87" dur="580">
                                          <p:stCondLst>
                                            <p:cond delay="0"/>
                                          </p:stCondLst>
                                        </p:cTn>
                                        <p:tgtEl>
                                          <p:spTgt spid="48"/>
                                        </p:tgtEl>
                                      </p:cBhvr>
                                    </p:animEffect>
                                    <p:anim calcmode="lin" valueType="num">
                                      <p:cBhvr>
                                        <p:cTn id="8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93" dur="26">
                                          <p:stCondLst>
                                            <p:cond delay="650"/>
                                          </p:stCondLst>
                                        </p:cTn>
                                        <p:tgtEl>
                                          <p:spTgt spid="48"/>
                                        </p:tgtEl>
                                      </p:cBhvr>
                                      <p:to x="100000" y="60000"/>
                                    </p:animScale>
                                    <p:animScale>
                                      <p:cBhvr>
                                        <p:cTn id="94" dur="166" decel="50000">
                                          <p:stCondLst>
                                            <p:cond delay="676"/>
                                          </p:stCondLst>
                                        </p:cTn>
                                        <p:tgtEl>
                                          <p:spTgt spid="48"/>
                                        </p:tgtEl>
                                      </p:cBhvr>
                                      <p:to x="100000" y="100000"/>
                                    </p:animScale>
                                    <p:animScale>
                                      <p:cBhvr>
                                        <p:cTn id="95" dur="26">
                                          <p:stCondLst>
                                            <p:cond delay="1312"/>
                                          </p:stCondLst>
                                        </p:cTn>
                                        <p:tgtEl>
                                          <p:spTgt spid="48"/>
                                        </p:tgtEl>
                                      </p:cBhvr>
                                      <p:to x="100000" y="80000"/>
                                    </p:animScale>
                                    <p:animScale>
                                      <p:cBhvr>
                                        <p:cTn id="96" dur="166" decel="50000">
                                          <p:stCondLst>
                                            <p:cond delay="1338"/>
                                          </p:stCondLst>
                                        </p:cTn>
                                        <p:tgtEl>
                                          <p:spTgt spid="48"/>
                                        </p:tgtEl>
                                      </p:cBhvr>
                                      <p:to x="100000" y="100000"/>
                                    </p:animScale>
                                    <p:animScale>
                                      <p:cBhvr>
                                        <p:cTn id="97" dur="26">
                                          <p:stCondLst>
                                            <p:cond delay="1642"/>
                                          </p:stCondLst>
                                        </p:cTn>
                                        <p:tgtEl>
                                          <p:spTgt spid="48"/>
                                        </p:tgtEl>
                                      </p:cBhvr>
                                      <p:to x="100000" y="90000"/>
                                    </p:animScale>
                                    <p:animScale>
                                      <p:cBhvr>
                                        <p:cTn id="98" dur="166" decel="50000">
                                          <p:stCondLst>
                                            <p:cond delay="1668"/>
                                          </p:stCondLst>
                                        </p:cTn>
                                        <p:tgtEl>
                                          <p:spTgt spid="48"/>
                                        </p:tgtEl>
                                      </p:cBhvr>
                                      <p:to x="100000" y="100000"/>
                                    </p:animScale>
                                    <p:animScale>
                                      <p:cBhvr>
                                        <p:cTn id="99" dur="26">
                                          <p:stCondLst>
                                            <p:cond delay="1808"/>
                                          </p:stCondLst>
                                        </p:cTn>
                                        <p:tgtEl>
                                          <p:spTgt spid="48"/>
                                        </p:tgtEl>
                                      </p:cBhvr>
                                      <p:to x="100000" y="95000"/>
                                    </p:animScale>
                                    <p:animScale>
                                      <p:cBhvr>
                                        <p:cTn id="100" dur="166" decel="50000">
                                          <p:stCondLst>
                                            <p:cond delay="1834"/>
                                          </p:stCondLst>
                                        </p:cTn>
                                        <p:tgtEl>
                                          <p:spTgt spid="48"/>
                                        </p:tgtEl>
                                      </p:cBhvr>
                                      <p:to x="100000" y="100000"/>
                                    </p:animScale>
                                  </p:childTnLst>
                                </p:cTn>
                              </p:par>
                              <p:par>
                                <p:cTn id="101" presetID="26" presetClass="entr" presetSubtype="0" fill="hold" grpId="0" nodeType="withEffect">
                                  <p:stCondLst>
                                    <p:cond delay="1000"/>
                                  </p:stCondLst>
                                  <p:childTnLst>
                                    <p:set>
                                      <p:cBhvr>
                                        <p:cTn id="102" dur="1" fill="hold">
                                          <p:stCondLst>
                                            <p:cond delay="0"/>
                                          </p:stCondLst>
                                        </p:cTn>
                                        <p:tgtEl>
                                          <p:spTgt spid="50"/>
                                        </p:tgtEl>
                                        <p:attrNameLst>
                                          <p:attrName>style.visibility</p:attrName>
                                        </p:attrNameLst>
                                      </p:cBhvr>
                                      <p:to>
                                        <p:strVal val="visible"/>
                                      </p:to>
                                    </p:set>
                                    <p:animEffect transition="in" filter="wipe(down)">
                                      <p:cBhvr>
                                        <p:cTn id="103" dur="580">
                                          <p:stCondLst>
                                            <p:cond delay="0"/>
                                          </p:stCondLst>
                                        </p:cTn>
                                        <p:tgtEl>
                                          <p:spTgt spid="50"/>
                                        </p:tgtEl>
                                      </p:cBhvr>
                                    </p:animEffect>
                                    <p:anim calcmode="lin" valueType="num">
                                      <p:cBhvr>
                                        <p:cTn id="104"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9" dur="26">
                                          <p:stCondLst>
                                            <p:cond delay="650"/>
                                          </p:stCondLst>
                                        </p:cTn>
                                        <p:tgtEl>
                                          <p:spTgt spid="50"/>
                                        </p:tgtEl>
                                      </p:cBhvr>
                                      <p:to x="100000" y="60000"/>
                                    </p:animScale>
                                    <p:animScale>
                                      <p:cBhvr>
                                        <p:cTn id="110" dur="166" decel="50000">
                                          <p:stCondLst>
                                            <p:cond delay="676"/>
                                          </p:stCondLst>
                                        </p:cTn>
                                        <p:tgtEl>
                                          <p:spTgt spid="50"/>
                                        </p:tgtEl>
                                      </p:cBhvr>
                                      <p:to x="100000" y="100000"/>
                                    </p:animScale>
                                    <p:animScale>
                                      <p:cBhvr>
                                        <p:cTn id="111" dur="26">
                                          <p:stCondLst>
                                            <p:cond delay="1312"/>
                                          </p:stCondLst>
                                        </p:cTn>
                                        <p:tgtEl>
                                          <p:spTgt spid="50"/>
                                        </p:tgtEl>
                                      </p:cBhvr>
                                      <p:to x="100000" y="80000"/>
                                    </p:animScale>
                                    <p:animScale>
                                      <p:cBhvr>
                                        <p:cTn id="112" dur="166" decel="50000">
                                          <p:stCondLst>
                                            <p:cond delay="1338"/>
                                          </p:stCondLst>
                                        </p:cTn>
                                        <p:tgtEl>
                                          <p:spTgt spid="50"/>
                                        </p:tgtEl>
                                      </p:cBhvr>
                                      <p:to x="100000" y="100000"/>
                                    </p:animScale>
                                    <p:animScale>
                                      <p:cBhvr>
                                        <p:cTn id="113" dur="26">
                                          <p:stCondLst>
                                            <p:cond delay="1642"/>
                                          </p:stCondLst>
                                        </p:cTn>
                                        <p:tgtEl>
                                          <p:spTgt spid="50"/>
                                        </p:tgtEl>
                                      </p:cBhvr>
                                      <p:to x="100000" y="90000"/>
                                    </p:animScale>
                                    <p:animScale>
                                      <p:cBhvr>
                                        <p:cTn id="114" dur="166" decel="50000">
                                          <p:stCondLst>
                                            <p:cond delay="1668"/>
                                          </p:stCondLst>
                                        </p:cTn>
                                        <p:tgtEl>
                                          <p:spTgt spid="50"/>
                                        </p:tgtEl>
                                      </p:cBhvr>
                                      <p:to x="100000" y="100000"/>
                                    </p:animScale>
                                    <p:animScale>
                                      <p:cBhvr>
                                        <p:cTn id="115" dur="26">
                                          <p:stCondLst>
                                            <p:cond delay="1808"/>
                                          </p:stCondLst>
                                        </p:cTn>
                                        <p:tgtEl>
                                          <p:spTgt spid="50"/>
                                        </p:tgtEl>
                                      </p:cBhvr>
                                      <p:to x="100000" y="95000"/>
                                    </p:animScale>
                                    <p:animScale>
                                      <p:cBhvr>
                                        <p:cTn id="116" dur="166" decel="50000">
                                          <p:stCondLst>
                                            <p:cond delay="1834"/>
                                          </p:stCondLst>
                                        </p:cTn>
                                        <p:tgtEl>
                                          <p:spTgt spid="50"/>
                                        </p:tgtEl>
                                      </p:cBhvr>
                                      <p:to x="100000" y="100000"/>
                                    </p:animScale>
                                  </p:childTnLst>
                                </p:cTn>
                              </p:par>
                              <p:par>
                                <p:cTn id="117" presetID="26" presetClass="entr" presetSubtype="0" fill="hold" grpId="0" nodeType="withEffect">
                                  <p:stCondLst>
                                    <p:cond delay="1000"/>
                                  </p:stCondLst>
                                  <p:childTnLst>
                                    <p:set>
                                      <p:cBhvr>
                                        <p:cTn id="118" dur="1" fill="hold">
                                          <p:stCondLst>
                                            <p:cond delay="0"/>
                                          </p:stCondLst>
                                        </p:cTn>
                                        <p:tgtEl>
                                          <p:spTgt spid="51"/>
                                        </p:tgtEl>
                                        <p:attrNameLst>
                                          <p:attrName>style.visibility</p:attrName>
                                        </p:attrNameLst>
                                      </p:cBhvr>
                                      <p:to>
                                        <p:strVal val="visible"/>
                                      </p:to>
                                    </p:set>
                                    <p:animEffect transition="in" filter="wipe(down)">
                                      <p:cBhvr>
                                        <p:cTn id="119" dur="580">
                                          <p:stCondLst>
                                            <p:cond delay="0"/>
                                          </p:stCondLst>
                                        </p:cTn>
                                        <p:tgtEl>
                                          <p:spTgt spid="51"/>
                                        </p:tgtEl>
                                      </p:cBhvr>
                                    </p:animEffect>
                                    <p:anim calcmode="lin" valueType="num">
                                      <p:cBhvr>
                                        <p:cTn id="120"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25" dur="26">
                                          <p:stCondLst>
                                            <p:cond delay="650"/>
                                          </p:stCondLst>
                                        </p:cTn>
                                        <p:tgtEl>
                                          <p:spTgt spid="51"/>
                                        </p:tgtEl>
                                      </p:cBhvr>
                                      <p:to x="100000" y="60000"/>
                                    </p:animScale>
                                    <p:animScale>
                                      <p:cBhvr>
                                        <p:cTn id="126" dur="166" decel="50000">
                                          <p:stCondLst>
                                            <p:cond delay="676"/>
                                          </p:stCondLst>
                                        </p:cTn>
                                        <p:tgtEl>
                                          <p:spTgt spid="51"/>
                                        </p:tgtEl>
                                      </p:cBhvr>
                                      <p:to x="100000" y="100000"/>
                                    </p:animScale>
                                    <p:animScale>
                                      <p:cBhvr>
                                        <p:cTn id="127" dur="26">
                                          <p:stCondLst>
                                            <p:cond delay="1312"/>
                                          </p:stCondLst>
                                        </p:cTn>
                                        <p:tgtEl>
                                          <p:spTgt spid="51"/>
                                        </p:tgtEl>
                                      </p:cBhvr>
                                      <p:to x="100000" y="80000"/>
                                    </p:animScale>
                                    <p:animScale>
                                      <p:cBhvr>
                                        <p:cTn id="128" dur="166" decel="50000">
                                          <p:stCondLst>
                                            <p:cond delay="1338"/>
                                          </p:stCondLst>
                                        </p:cTn>
                                        <p:tgtEl>
                                          <p:spTgt spid="51"/>
                                        </p:tgtEl>
                                      </p:cBhvr>
                                      <p:to x="100000" y="100000"/>
                                    </p:animScale>
                                    <p:animScale>
                                      <p:cBhvr>
                                        <p:cTn id="129" dur="26">
                                          <p:stCondLst>
                                            <p:cond delay="1642"/>
                                          </p:stCondLst>
                                        </p:cTn>
                                        <p:tgtEl>
                                          <p:spTgt spid="51"/>
                                        </p:tgtEl>
                                      </p:cBhvr>
                                      <p:to x="100000" y="90000"/>
                                    </p:animScale>
                                    <p:animScale>
                                      <p:cBhvr>
                                        <p:cTn id="130" dur="166" decel="50000">
                                          <p:stCondLst>
                                            <p:cond delay="1668"/>
                                          </p:stCondLst>
                                        </p:cTn>
                                        <p:tgtEl>
                                          <p:spTgt spid="51"/>
                                        </p:tgtEl>
                                      </p:cBhvr>
                                      <p:to x="100000" y="100000"/>
                                    </p:animScale>
                                    <p:animScale>
                                      <p:cBhvr>
                                        <p:cTn id="131" dur="26">
                                          <p:stCondLst>
                                            <p:cond delay="1808"/>
                                          </p:stCondLst>
                                        </p:cTn>
                                        <p:tgtEl>
                                          <p:spTgt spid="51"/>
                                        </p:tgtEl>
                                      </p:cBhvr>
                                      <p:to x="100000" y="95000"/>
                                    </p:animScale>
                                    <p:animScale>
                                      <p:cBhvr>
                                        <p:cTn id="132" dur="166" decel="50000">
                                          <p:stCondLst>
                                            <p:cond delay="1834"/>
                                          </p:stCondLst>
                                        </p:cTn>
                                        <p:tgtEl>
                                          <p:spTgt spid="51"/>
                                        </p:tgtEl>
                                      </p:cBhvr>
                                      <p:to x="100000" y="100000"/>
                                    </p:animScale>
                                  </p:childTnLst>
                                </p:cTn>
                              </p:par>
                            </p:childTnLst>
                          </p:cTn>
                        </p:par>
                        <p:par>
                          <p:cTn id="133" fill="hold">
                            <p:stCondLst>
                              <p:cond delay="3000"/>
                            </p:stCondLst>
                            <p:childTnLst>
                              <p:par>
                                <p:cTn id="134" presetID="10" presetClass="entr" presetSubtype="0" fill="hold" grpId="0" nodeType="afterEffect">
                                  <p:stCondLst>
                                    <p:cond delay="500"/>
                                  </p:stCondLst>
                                  <p:childTnLst>
                                    <p:set>
                                      <p:cBhvr>
                                        <p:cTn id="135" dur="1" fill="hold">
                                          <p:stCondLst>
                                            <p:cond delay="0"/>
                                          </p:stCondLst>
                                        </p:cTn>
                                        <p:tgtEl>
                                          <p:spTgt spid="23"/>
                                        </p:tgtEl>
                                        <p:attrNameLst>
                                          <p:attrName>style.visibility</p:attrName>
                                        </p:attrNameLst>
                                      </p:cBhvr>
                                      <p:to>
                                        <p:strVal val="visible"/>
                                      </p:to>
                                    </p:set>
                                    <p:animEffect transition="in" filter="fade">
                                      <p:cBhvr>
                                        <p:cTn id="136" dur="500"/>
                                        <p:tgtEl>
                                          <p:spTgt spid="23"/>
                                        </p:tgtEl>
                                      </p:cBhvr>
                                    </p:animEffect>
                                  </p:childTnLst>
                                </p:cTn>
                              </p:par>
                            </p:childTnLst>
                          </p:cTn>
                        </p:par>
                        <p:par>
                          <p:cTn id="137" fill="hold">
                            <p:stCondLst>
                              <p:cond delay="4000"/>
                            </p:stCondLst>
                            <p:childTnLst>
                              <p:par>
                                <p:cTn id="138" presetID="10" presetClass="entr" presetSubtype="0" fill="hold" grpId="0" nodeType="afterEffect">
                                  <p:stCondLst>
                                    <p:cond delay="50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500"/>
                                        <p:tgtEl>
                                          <p:spTgt spid="22"/>
                                        </p:tgtEl>
                                      </p:cBhvr>
                                    </p:animEffect>
                                  </p:childTnLst>
                                </p:cTn>
                              </p:par>
                            </p:childTnLst>
                          </p:cTn>
                        </p:par>
                        <p:par>
                          <p:cTn id="141" fill="hold">
                            <p:stCondLst>
                              <p:cond delay="5000"/>
                            </p:stCondLst>
                            <p:childTnLst>
                              <p:par>
                                <p:cTn id="142" presetID="10" presetClass="entr" presetSubtype="0" fill="hold" grpId="0" nodeType="afterEffect">
                                  <p:stCondLst>
                                    <p:cond delay="500"/>
                                  </p:stCondLst>
                                  <p:childTnLst>
                                    <p:set>
                                      <p:cBhvr>
                                        <p:cTn id="143" dur="1" fill="hold">
                                          <p:stCondLst>
                                            <p:cond delay="0"/>
                                          </p:stCondLst>
                                        </p:cTn>
                                        <p:tgtEl>
                                          <p:spTgt spid="34"/>
                                        </p:tgtEl>
                                        <p:attrNameLst>
                                          <p:attrName>style.visibility</p:attrName>
                                        </p:attrNameLst>
                                      </p:cBhvr>
                                      <p:to>
                                        <p:strVal val="visible"/>
                                      </p:to>
                                    </p:set>
                                    <p:animEffect transition="in" filter="fade">
                                      <p:cBhvr>
                                        <p:cTn id="144" dur="500"/>
                                        <p:tgtEl>
                                          <p:spTgt spid="34"/>
                                        </p:tgtEl>
                                      </p:cBhvr>
                                    </p:animEffect>
                                  </p:childTnLst>
                                </p:cTn>
                              </p:par>
                            </p:childTnLst>
                          </p:cTn>
                        </p:par>
                        <p:par>
                          <p:cTn id="145" fill="hold">
                            <p:stCondLst>
                              <p:cond delay="6000"/>
                            </p:stCondLst>
                            <p:childTnLst>
                              <p:par>
                                <p:cTn id="146" presetID="10" presetClass="entr" presetSubtype="0" fill="hold" grpId="0" nodeType="afterEffect">
                                  <p:stCondLst>
                                    <p:cond delay="500"/>
                                  </p:stCondLst>
                                  <p:childTnLst>
                                    <p:set>
                                      <p:cBhvr>
                                        <p:cTn id="147" dur="1" fill="hold">
                                          <p:stCondLst>
                                            <p:cond delay="0"/>
                                          </p:stCondLst>
                                        </p:cTn>
                                        <p:tgtEl>
                                          <p:spTgt spid="39"/>
                                        </p:tgtEl>
                                        <p:attrNameLst>
                                          <p:attrName>style.visibility</p:attrName>
                                        </p:attrNameLst>
                                      </p:cBhvr>
                                      <p:to>
                                        <p:strVal val="visible"/>
                                      </p:to>
                                    </p:set>
                                    <p:animEffect transition="in" filter="fade">
                                      <p:cBhvr>
                                        <p:cTn id="148" dur="500"/>
                                        <p:tgtEl>
                                          <p:spTgt spid="39"/>
                                        </p:tgtEl>
                                      </p:cBhvr>
                                    </p:animEffect>
                                  </p:childTnLst>
                                </p:cTn>
                              </p:par>
                            </p:childTnLst>
                          </p:cTn>
                        </p:par>
                        <p:par>
                          <p:cTn id="149" fill="hold">
                            <p:stCondLst>
                              <p:cond delay="7000"/>
                            </p:stCondLst>
                            <p:childTnLst>
                              <p:par>
                                <p:cTn id="150" presetID="10" presetClass="entr" presetSubtype="0" fill="hold" nodeType="afterEffect">
                                  <p:stCondLst>
                                    <p:cond delay="1500"/>
                                  </p:stCondLst>
                                  <p:childTnLst>
                                    <p:set>
                                      <p:cBhvr>
                                        <p:cTn id="151" dur="1" fill="hold">
                                          <p:stCondLst>
                                            <p:cond delay="0"/>
                                          </p:stCondLst>
                                        </p:cTn>
                                        <p:tgtEl>
                                          <p:spTgt spid="44">
                                            <p:txEl>
                                              <p:pRg st="0" end="0"/>
                                            </p:txEl>
                                          </p:spTgt>
                                        </p:tgtEl>
                                        <p:attrNameLst>
                                          <p:attrName>style.visibility</p:attrName>
                                        </p:attrNameLst>
                                      </p:cBhvr>
                                      <p:to>
                                        <p:strVal val="visible"/>
                                      </p:to>
                                    </p:set>
                                    <p:animEffect transition="in" filter="fade">
                                      <p:cBhvr>
                                        <p:cTn id="152"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4" grpId="0"/>
      <p:bldP spid="39" grpId="0"/>
      <p:bldP spid="93" grpId="0"/>
      <p:bldP spid="48"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621515495"/>
              </p:ext>
            </p:extLst>
          </p:nvPr>
        </p:nvGraphicFramePr>
        <p:xfrm>
          <a:off x="-613318" y="2860950"/>
          <a:ext cx="6532811" cy="3930054"/>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a:spLocks noGrp="1"/>
          </p:cNvSpPr>
          <p:nvPr>
            <p:ph type="title"/>
          </p:nvPr>
        </p:nvSpPr>
        <p:spPr>
          <a:xfrm>
            <a:off x="807720" y="704065"/>
            <a:ext cx="10515600" cy="938213"/>
          </a:xfrm>
        </p:spPr>
        <p:txBody>
          <a:bodyPr>
            <a:noAutofit/>
          </a:bodyPr>
          <a:lstStyle/>
          <a:p>
            <a:r>
              <a:rPr lang="en-GB" sz="3600" b="1" smtClean="0">
                <a:solidFill>
                  <a:srgbClr val="C00000"/>
                </a:solidFill>
                <a:latin typeface="Arial" panose="020B0604020202020204" pitchFamily="34" charset="0"/>
                <a:cs typeface="Arial" panose="020B0604020202020204" pitchFamily="34" charset="0"/>
              </a:rPr>
              <a:t>14,490</a:t>
            </a:r>
            <a:r>
              <a:rPr lang="en-GB" sz="3200" b="1" smtClean="0">
                <a:latin typeface="Arial" panose="020B0604020202020204" pitchFamily="34" charset="0"/>
                <a:cs typeface="Arial" panose="020B0604020202020204" pitchFamily="34" charset="0"/>
              </a:rPr>
              <a:t> </a:t>
            </a:r>
            <a:r>
              <a:rPr lang="en-GB" sz="3200" b="1" dirty="0" smtClean="0">
                <a:latin typeface="Arial" panose="020B0604020202020204" pitchFamily="34" charset="0"/>
                <a:cs typeface="Arial" panose="020B0604020202020204" pitchFamily="34" charset="0"/>
              </a:rPr>
              <a:t>residents of your area are participating in Further Education (FE)</a:t>
            </a:r>
            <a:endParaRPr lang="en-GB" sz="3200" dirty="0"/>
          </a:p>
        </p:txBody>
      </p:sp>
      <p:sp>
        <p:nvSpPr>
          <p:cNvPr id="8" name="Title 1"/>
          <p:cNvSpPr txBox="1">
            <a:spLocks/>
          </p:cNvSpPr>
          <p:nvPr/>
        </p:nvSpPr>
        <p:spPr>
          <a:xfrm>
            <a:off x="6649718" y="5422766"/>
            <a:ext cx="4802051" cy="736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smtClean="0">
                <a:latin typeface="Arial" panose="020B0604020202020204" pitchFamily="34" charset="0"/>
                <a:cs typeface="Arial" panose="020B0604020202020204" pitchFamily="34" charset="0"/>
              </a:rPr>
              <a:t>FE students tend to be </a:t>
            </a:r>
            <a:r>
              <a:rPr lang="en-GB" sz="2400" b="1" dirty="0" smtClean="0">
                <a:solidFill>
                  <a:srgbClr val="C00000"/>
                </a:solidFill>
                <a:latin typeface="Arial" panose="020B0604020202020204" pitchFamily="34" charset="0"/>
                <a:cs typeface="Arial" panose="020B0604020202020204" pitchFamily="34" charset="0"/>
              </a:rPr>
              <a:t>older </a:t>
            </a:r>
            <a:r>
              <a:rPr lang="en-GB" sz="2400" b="1" dirty="0" smtClean="0">
                <a:latin typeface="Arial" panose="020B0604020202020204" pitchFamily="34" charset="0"/>
                <a:cs typeface="Arial" panose="020B0604020202020204" pitchFamily="34" charset="0"/>
              </a:rPr>
              <a:t>in your area compared to the rest of England.</a:t>
            </a:r>
            <a:endParaRPr lang="en-GB" sz="2400" b="1" dirty="0">
              <a:solidFill>
                <a:srgbClr val="C00000"/>
              </a:solidFill>
              <a:latin typeface="Arial" panose="020B0604020202020204" pitchFamily="34" charset="0"/>
              <a:cs typeface="Arial" panose="020B0604020202020204" pitchFamily="34" charset="0"/>
            </a:endParaRPr>
          </a:p>
        </p:txBody>
      </p:sp>
      <p:sp>
        <p:nvSpPr>
          <p:cNvPr id="9" name="object 36"/>
          <p:cNvSpPr txBox="1"/>
          <p:nvPr/>
        </p:nvSpPr>
        <p:spPr>
          <a:xfrm>
            <a:off x="807720" y="1684597"/>
            <a:ext cx="5353989" cy="369332"/>
          </a:xfrm>
          <a:prstGeom prst="rect">
            <a:avLst/>
          </a:prstGeom>
        </p:spPr>
        <p:txBody>
          <a:bodyPr vert="horz" wrap="square" lIns="0" tIns="0" rIns="0" bIns="0" rtlCol="0">
            <a:spAutoFit/>
          </a:bodyPr>
          <a:lstStyle/>
          <a:p>
            <a:pPr algn="ctr">
              <a:lnSpc>
                <a:spcPct val="100000"/>
              </a:lnSpc>
            </a:pPr>
            <a:r>
              <a:rPr lang="en-GB" sz="2400" b="1" dirty="0" smtClean="0">
                <a:latin typeface="Arial"/>
                <a:cs typeface="Arial"/>
              </a:rPr>
              <a:t>Data for local FE providers shows…</a:t>
            </a:r>
            <a:endParaRPr sz="2400" b="1" dirty="0">
              <a:latin typeface="Arial"/>
              <a:cs typeface="Arial"/>
            </a:endParaRPr>
          </a:p>
        </p:txBody>
      </p:sp>
      <p:sp>
        <p:nvSpPr>
          <p:cNvPr id="10" name="object 36"/>
          <p:cNvSpPr txBox="1"/>
          <p:nvPr/>
        </p:nvSpPr>
        <p:spPr>
          <a:xfrm>
            <a:off x="4149188" y="4124757"/>
            <a:ext cx="2012521" cy="923330"/>
          </a:xfrm>
          <a:prstGeom prst="rect">
            <a:avLst/>
          </a:prstGeom>
        </p:spPr>
        <p:txBody>
          <a:bodyPr vert="horz" wrap="square" lIns="0" tIns="0" rIns="0" bIns="0" rtlCol="0">
            <a:spAutoFit/>
          </a:bodyPr>
          <a:lstStyle/>
          <a:p>
            <a:pPr algn="ctr">
              <a:lnSpc>
                <a:spcPct val="100000"/>
              </a:lnSpc>
            </a:pPr>
            <a:r>
              <a:rPr lang="en-GB" sz="2800" b="1" dirty="0" smtClean="0">
                <a:solidFill>
                  <a:srgbClr val="660066"/>
                </a:solidFill>
                <a:latin typeface="Arial"/>
                <a:cs typeface="Arial"/>
              </a:rPr>
              <a:t>98.7%</a:t>
            </a:r>
            <a:endParaRPr lang="en-GB" sz="2800" b="1" spc="-5" dirty="0" smtClean="0">
              <a:solidFill>
                <a:srgbClr val="660066"/>
              </a:solidFill>
              <a:latin typeface="Arial"/>
              <a:cs typeface="Arial"/>
            </a:endParaRPr>
          </a:p>
          <a:p>
            <a:pPr algn="ctr">
              <a:lnSpc>
                <a:spcPct val="100000"/>
              </a:lnSpc>
            </a:pPr>
            <a:r>
              <a:rPr lang="en-GB" sz="1600" b="1" spc="-5" dirty="0" smtClean="0">
                <a:solidFill>
                  <a:srgbClr val="660066"/>
                </a:solidFill>
                <a:latin typeface="Arial"/>
                <a:cs typeface="Arial"/>
              </a:rPr>
              <a:t>Attend General FE College</a:t>
            </a:r>
            <a:endParaRPr lang="en-GB" sz="1600" b="1" spc="-5" dirty="0">
              <a:solidFill>
                <a:srgbClr val="660066"/>
              </a:solidFill>
              <a:latin typeface="Arial"/>
              <a:cs typeface="Arial"/>
            </a:endParaRPr>
          </a:p>
        </p:txBody>
      </p:sp>
      <p:sp>
        <p:nvSpPr>
          <p:cNvPr id="13" name="object 36"/>
          <p:cNvSpPr txBox="1"/>
          <p:nvPr/>
        </p:nvSpPr>
        <p:spPr>
          <a:xfrm>
            <a:off x="2900429" y="2143806"/>
            <a:ext cx="2093448" cy="923330"/>
          </a:xfrm>
          <a:prstGeom prst="rect">
            <a:avLst/>
          </a:prstGeom>
        </p:spPr>
        <p:txBody>
          <a:bodyPr vert="horz" wrap="square" lIns="0" tIns="0" rIns="0" bIns="0" rtlCol="0">
            <a:spAutoFit/>
          </a:bodyPr>
          <a:lstStyle/>
          <a:p>
            <a:pPr algn="ctr">
              <a:lnSpc>
                <a:spcPct val="100000"/>
              </a:lnSpc>
            </a:pPr>
            <a:r>
              <a:rPr lang="en-GB" sz="2800" b="1" dirty="0" smtClean="0">
                <a:solidFill>
                  <a:srgbClr val="92D050"/>
                </a:solidFill>
                <a:latin typeface="Arial"/>
                <a:cs typeface="Arial"/>
              </a:rPr>
              <a:t>0.5%</a:t>
            </a:r>
            <a:endParaRPr lang="en-GB" sz="3200" b="1" spc="-5" dirty="0" smtClean="0">
              <a:solidFill>
                <a:srgbClr val="92D050"/>
              </a:solidFill>
              <a:latin typeface="Arial"/>
              <a:cs typeface="Arial"/>
            </a:endParaRPr>
          </a:p>
          <a:p>
            <a:pPr algn="ctr">
              <a:lnSpc>
                <a:spcPct val="100000"/>
              </a:lnSpc>
            </a:pPr>
            <a:r>
              <a:rPr lang="en-GB" sz="1600" b="1" spc="-5" dirty="0" smtClean="0">
                <a:solidFill>
                  <a:srgbClr val="92D050"/>
                </a:solidFill>
                <a:latin typeface="Arial"/>
                <a:cs typeface="Arial"/>
              </a:rPr>
              <a:t>Attend Private Sector Funded Institutions</a:t>
            </a:r>
            <a:endParaRPr sz="1600" b="1" dirty="0">
              <a:solidFill>
                <a:srgbClr val="92D050"/>
              </a:solidFill>
              <a:latin typeface="Arial"/>
              <a:cs typeface="Arial"/>
            </a:endParaRPr>
          </a:p>
        </p:txBody>
      </p:sp>
      <p:graphicFrame>
        <p:nvGraphicFramePr>
          <p:cNvPr id="15" name="Chart 14"/>
          <p:cNvGraphicFramePr>
            <a:graphicFrameLocks/>
          </p:cNvGraphicFramePr>
          <p:nvPr>
            <p:extLst>
              <p:ext uri="{D42A27DB-BD31-4B8C-83A1-F6EECF244321}">
                <p14:modId xmlns:p14="http://schemas.microsoft.com/office/powerpoint/2010/main" val="2334450399"/>
              </p:ext>
            </p:extLst>
          </p:nvPr>
        </p:nvGraphicFramePr>
        <p:xfrm>
          <a:off x="6310906" y="1820170"/>
          <a:ext cx="5479677" cy="3214969"/>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may not sum due to rounding.</a:t>
            </a:r>
            <a:endParaRPr lang="en-GB" sz="1400" i="1" dirty="0">
              <a:latin typeface="Arial" panose="020B0604020202020204" pitchFamily="34" charset="0"/>
              <a:cs typeface="Arial" panose="020B0604020202020204" pitchFamily="34" charset="0"/>
            </a:endParaRPr>
          </a:p>
        </p:txBody>
      </p:sp>
      <p:sp>
        <p:nvSpPr>
          <p:cNvPr id="17" name="object 36"/>
          <p:cNvSpPr txBox="1"/>
          <p:nvPr/>
        </p:nvSpPr>
        <p:spPr>
          <a:xfrm>
            <a:off x="864771" y="2232464"/>
            <a:ext cx="1839951" cy="677108"/>
          </a:xfrm>
          <a:prstGeom prst="rect">
            <a:avLst/>
          </a:prstGeom>
        </p:spPr>
        <p:txBody>
          <a:bodyPr vert="horz" wrap="square" lIns="0" tIns="0" rIns="0" bIns="0" rtlCol="0">
            <a:spAutoFit/>
          </a:bodyPr>
          <a:lstStyle/>
          <a:p>
            <a:pPr algn="ctr">
              <a:lnSpc>
                <a:spcPct val="100000"/>
              </a:lnSpc>
            </a:pPr>
            <a:r>
              <a:rPr lang="en-GB" sz="2800" b="1" dirty="0" smtClean="0">
                <a:solidFill>
                  <a:srgbClr val="5B9BD5"/>
                </a:solidFill>
                <a:latin typeface="Arial"/>
                <a:cs typeface="Arial"/>
              </a:rPr>
              <a:t>0.9%</a:t>
            </a:r>
            <a:endParaRPr lang="en-GB" sz="2800" b="1" spc="-5" dirty="0" smtClean="0">
              <a:solidFill>
                <a:srgbClr val="5B9BD5"/>
              </a:solidFill>
              <a:latin typeface="Arial"/>
              <a:cs typeface="Arial"/>
            </a:endParaRPr>
          </a:p>
          <a:p>
            <a:pPr algn="ctr">
              <a:lnSpc>
                <a:spcPct val="100000"/>
              </a:lnSpc>
            </a:pPr>
            <a:r>
              <a:rPr lang="en-GB" sz="1600" b="1" spc="-5" dirty="0" smtClean="0">
                <a:solidFill>
                  <a:srgbClr val="5B9BD5"/>
                </a:solidFill>
                <a:latin typeface="Arial"/>
                <a:cs typeface="Arial"/>
              </a:rPr>
              <a:t>Attend Schools</a:t>
            </a:r>
            <a:endParaRPr sz="1600" b="1" dirty="0">
              <a:solidFill>
                <a:srgbClr val="5B9BD5"/>
              </a:solidFill>
              <a:latin typeface="Arial"/>
              <a:cs typeface="Arial"/>
            </a:endParaRPr>
          </a:p>
        </p:txBody>
      </p:sp>
    </p:spTree>
    <p:extLst>
      <p:ext uri="{BB962C8B-B14F-4D97-AF65-F5344CB8AC3E}">
        <p14:creationId xmlns:p14="http://schemas.microsoft.com/office/powerpoint/2010/main" val="2502313739"/>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heel(1)">
                                      <p:cBhvr>
                                        <p:cTn id="15" dur="1000"/>
                                        <p:tgtEl>
                                          <p:spTgt spid="11">
                                            <p:graphicEl>
                                              <a:chart seriesIdx="-3" categoryIdx="-3" bldStep="gridLegend"/>
                                            </p:graphicEl>
                                          </p:spTgt>
                                        </p:tgtEl>
                                      </p:cBhvr>
                                    </p:animEffect>
                                  </p:childTnLst>
                                </p:cTn>
                              </p:par>
                            </p:childTnLst>
                          </p:cTn>
                        </p:par>
                        <p:par>
                          <p:cTn id="16" fill="hold">
                            <p:stCondLst>
                              <p:cond delay="5000"/>
                            </p:stCondLst>
                            <p:childTnLst>
                              <p:par>
                                <p:cTn id="17" presetID="21" presetClass="entr" presetSubtype="1" fill="hold" grpId="0" nodeType="afterEffect">
                                  <p:stCondLst>
                                    <p:cond delay="0"/>
                                  </p:stCondLst>
                                  <p:childTnLst>
                                    <p:set>
                                      <p:cBhvr>
                                        <p:cTn id="18"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heel(1)">
                                      <p:cBhvr>
                                        <p:cTn id="19" dur="1000"/>
                                        <p:tgtEl>
                                          <p:spTgt spid="11">
                                            <p:graphicEl>
                                              <a:chart seriesIdx="-4" categoryIdx="0" bldStep="category"/>
                                            </p:graphicEl>
                                          </p:spTgt>
                                        </p:tgtEl>
                                      </p:cBhvr>
                                    </p:animEffect>
                                  </p:childTnLst>
                                </p:cTn>
                              </p:par>
                            </p:childTnLst>
                          </p:cTn>
                        </p:par>
                        <p:par>
                          <p:cTn id="20" fill="hold">
                            <p:stCondLst>
                              <p:cond delay="6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6500"/>
                            </p:stCondLst>
                            <p:childTnLst>
                              <p:par>
                                <p:cTn id="25" presetID="21" presetClass="entr" presetSubtype="1" fill="hold" grpId="0" nodeType="afterEffect">
                                  <p:stCondLst>
                                    <p:cond delay="0"/>
                                  </p:stCondLst>
                                  <p:childTnLst>
                                    <p:set>
                                      <p:cBhvr>
                                        <p:cTn id="26"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heel(1)">
                                      <p:cBhvr>
                                        <p:cTn id="27" dur="1000"/>
                                        <p:tgtEl>
                                          <p:spTgt spid="11">
                                            <p:graphicEl>
                                              <a:chart seriesIdx="-4" categoryIdx="1" bldStep="category"/>
                                            </p:graphic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8000"/>
                            </p:stCondLst>
                            <p:childTnLst>
                              <p:par>
                                <p:cTn id="33" presetID="21" presetClass="entr" presetSubtype="1" fill="hold" grpId="0" nodeType="afterEffect">
                                  <p:stCondLst>
                                    <p:cond delay="0"/>
                                  </p:stCondLst>
                                  <p:childTnLst>
                                    <p:set>
                                      <p:cBhvr>
                                        <p:cTn id="34"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heel(1)">
                                      <p:cBhvr>
                                        <p:cTn id="35" dur="1000"/>
                                        <p:tgtEl>
                                          <p:spTgt spid="11">
                                            <p:graphicEl>
                                              <a:chart seriesIdx="-4" categoryIdx="2" bldStep="category"/>
                                            </p:graphicEl>
                                          </p:spTgt>
                                        </p:tgtEl>
                                      </p:cBhvr>
                                    </p:animEffect>
                                  </p:childTnLst>
                                </p:cTn>
                              </p:par>
                            </p:childTnLst>
                          </p:cTn>
                        </p:par>
                        <p:par>
                          <p:cTn id="36" fill="hold">
                            <p:stCondLst>
                              <p:cond delay="9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9500"/>
                            </p:stCondLst>
                            <p:childTnLst>
                              <p:par>
                                <p:cTn id="41" presetID="22" presetClass="entr" presetSubtype="4" fill="hold" grpId="0" nodeType="afterEffect">
                                  <p:stCondLst>
                                    <p:cond delay="1000"/>
                                  </p:stCondLst>
                                  <p:childTnLst>
                                    <p:set>
                                      <p:cBhvr>
                                        <p:cTn id="42" dur="1" fill="hold">
                                          <p:stCondLst>
                                            <p:cond delay="0"/>
                                          </p:stCondLst>
                                        </p:cTn>
                                        <p:tgtEl>
                                          <p:spTgt spid="15">
                                            <p:graphicEl>
                                              <a:chart seriesIdx="-3" categoryIdx="-3" bldStep="gridLegend"/>
                                            </p:graphicEl>
                                          </p:spTgt>
                                        </p:tgtEl>
                                        <p:attrNameLst>
                                          <p:attrName>style.visibility</p:attrName>
                                        </p:attrNameLst>
                                      </p:cBhvr>
                                      <p:to>
                                        <p:strVal val="visible"/>
                                      </p:to>
                                    </p:set>
                                    <p:animEffect transition="in" filter="wipe(down)">
                                      <p:cBhvr>
                                        <p:cTn id="43" dur="500"/>
                                        <p:tgtEl>
                                          <p:spTgt spid="15">
                                            <p:graphicEl>
                                              <a:chart seriesIdx="-3" categoryIdx="-3" bldStep="gridLegend"/>
                                            </p:graphicEl>
                                          </p:spTgt>
                                        </p:tgtEl>
                                      </p:cBhvr>
                                    </p:animEffect>
                                  </p:childTnLst>
                                </p:cTn>
                              </p:par>
                            </p:childTnLst>
                          </p:cTn>
                        </p:par>
                        <p:par>
                          <p:cTn id="44" fill="hold">
                            <p:stCondLst>
                              <p:cond delay="11000"/>
                            </p:stCondLst>
                            <p:childTnLst>
                              <p:par>
                                <p:cTn id="45" presetID="22" presetClass="entr" presetSubtype="4" fill="hold" grpId="0" nodeType="afterEffect">
                                  <p:stCondLst>
                                    <p:cond delay="500"/>
                                  </p:stCondLst>
                                  <p:childTnLst>
                                    <p:set>
                                      <p:cBhvr>
                                        <p:cTn id="46" dur="1" fill="hold">
                                          <p:stCondLst>
                                            <p:cond delay="0"/>
                                          </p:stCondLst>
                                        </p:cTn>
                                        <p:tgtEl>
                                          <p:spTgt spid="15">
                                            <p:graphicEl>
                                              <a:chart seriesIdx="0" categoryIdx="0" bldStep="ptInSeries"/>
                                            </p:graphicEl>
                                          </p:spTgt>
                                        </p:tgtEl>
                                        <p:attrNameLst>
                                          <p:attrName>style.visibility</p:attrName>
                                        </p:attrNameLst>
                                      </p:cBhvr>
                                      <p:to>
                                        <p:strVal val="visible"/>
                                      </p:to>
                                    </p:set>
                                    <p:animEffect transition="in" filter="wipe(down)">
                                      <p:cBhvr>
                                        <p:cTn id="47" dur="500"/>
                                        <p:tgtEl>
                                          <p:spTgt spid="15">
                                            <p:graphicEl>
                                              <a:chart seriesIdx="0" categoryIdx="0" bldStep="ptInSeries"/>
                                            </p:graphicEl>
                                          </p:spTgt>
                                        </p:tgtEl>
                                      </p:cBhvr>
                                    </p:animEffect>
                                  </p:childTnLst>
                                </p:cTn>
                              </p:par>
                            </p:childTnLst>
                          </p:cTn>
                        </p:par>
                        <p:par>
                          <p:cTn id="48" fill="hold">
                            <p:stCondLst>
                              <p:cond delay="12000"/>
                            </p:stCondLst>
                            <p:childTnLst>
                              <p:par>
                                <p:cTn id="49" presetID="22" presetClass="entr" presetSubtype="4" fill="hold" grpId="0" nodeType="afterEffect">
                                  <p:stCondLst>
                                    <p:cond delay="500"/>
                                  </p:stCondLst>
                                  <p:childTnLst>
                                    <p:set>
                                      <p:cBhvr>
                                        <p:cTn id="50" dur="1" fill="hold">
                                          <p:stCondLst>
                                            <p:cond delay="0"/>
                                          </p:stCondLst>
                                        </p:cTn>
                                        <p:tgtEl>
                                          <p:spTgt spid="15">
                                            <p:graphicEl>
                                              <a:chart seriesIdx="0" categoryIdx="1" bldStep="ptInSeries"/>
                                            </p:graphicEl>
                                          </p:spTgt>
                                        </p:tgtEl>
                                        <p:attrNameLst>
                                          <p:attrName>style.visibility</p:attrName>
                                        </p:attrNameLst>
                                      </p:cBhvr>
                                      <p:to>
                                        <p:strVal val="visible"/>
                                      </p:to>
                                    </p:set>
                                    <p:animEffect transition="in" filter="wipe(down)">
                                      <p:cBhvr>
                                        <p:cTn id="51" dur="500"/>
                                        <p:tgtEl>
                                          <p:spTgt spid="15">
                                            <p:graphicEl>
                                              <a:chart seriesIdx="0" categoryIdx="1" bldStep="ptInSeries"/>
                                            </p:graphicEl>
                                          </p:spTgt>
                                        </p:tgtEl>
                                      </p:cBhvr>
                                    </p:animEffect>
                                  </p:childTnLst>
                                </p:cTn>
                              </p:par>
                            </p:childTnLst>
                          </p:cTn>
                        </p:par>
                        <p:par>
                          <p:cTn id="52" fill="hold">
                            <p:stCondLst>
                              <p:cond delay="13000"/>
                            </p:stCondLst>
                            <p:childTnLst>
                              <p:par>
                                <p:cTn id="53" presetID="22" presetClass="entr" presetSubtype="4" fill="hold" grpId="0" nodeType="afterEffect">
                                  <p:stCondLst>
                                    <p:cond delay="500"/>
                                  </p:stCondLst>
                                  <p:childTnLst>
                                    <p:set>
                                      <p:cBhvr>
                                        <p:cTn id="54" dur="1" fill="hold">
                                          <p:stCondLst>
                                            <p:cond delay="0"/>
                                          </p:stCondLst>
                                        </p:cTn>
                                        <p:tgtEl>
                                          <p:spTgt spid="15">
                                            <p:graphicEl>
                                              <a:chart seriesIdx="0" categoryIdx="2" bldStep="ptInSeries"/>
                                            </p:graphicEl>
                                          </p:spTgt>
                                        </p:tgtEl>
                                        <p:attrNameLst>
                                          <p:attrName>style.visibility</p:attrName>
                                        </p:attrNameLst>
                                      </p:cBhvr>
                                      <p:to>
                                        <p:strVal val="visible"/>
                                      </p:to>
                                    </p:set>
                                    <p:animEffect transition="in" filter="wipe(down)">
                                      <p:cBhvr>
                                        <p:cTn id="55" dur="500"/>
                                        <p:tgtEl>
                                          <p:spTgt spid="15">
                                            <p:graphicEl>
                                              <a:chart seriesIdx="0" categoryIdx="2" bldStep="ptInSeries"/>
                                            </p:graphicEl>
                                          </p:spTgt>
                                        </p:tgtEl>
                                      </p:cBhvr>
                                    </p:animEffect>
                                  </p:childTnLst>
                                </p:cTn>
                              </p:par>
                            </p:childTnLst>
                          </p:cTn>
                        </p:par>
                        <p:par>
                          <p:cTn id="56" fill="hold">
                            <p:stCondLst>
                              <p:cond delay="14000"/>
                            </p:stCondLst>
                            <p:childTnLst>
                              <p:par>
                                <p:cTn id="57" presetID="22" presetClass="entr" presetSubtype="4" fill="hold" grpId="0" nodeType="afterEffect">
                                  <p:stCondLst>
                                    <p:cond delay="500"/>
                                  </p:stCondLst>
                                  <p:childTnLst>
                                    <p:set>
                                      <p:cBhvr>
                                        <p:cTn id="58" dur="1" fill="hold">
                                          <p:stCondLst>
                                            <p:cond delay="0"/>
                                          </p:stCondLst>
                                        </p:cTn>
                                        <p:tgtEl>
                                          <p:spTgt spid="15">
                                            <p:graphicEl>
                                              <a:chart seriesIdx="1" categoryIdx="0" bldStep="ptInSeries"/>
                                            </p:graphicEl>
                                          </p:spTgt>
                                        </p:tgtEl>
                                        <p:attrNameLst>
                                          <p:attrName>style.visibility</p:attrName>
                                        </p:attrNameLst>
                                      </p:cBhvr>
                                      <p:to>
                                        <p:strVal val="visible"/>
                                      </p:to>
                                    </p:set>
                                    <p:animEffect transition="in" filter="wipe(down)">
                                      <p:cBhvr>
                                        <p:cTn id="59" dur="500"/>
                                        <p:tgtEl>
                                          <p:spTgt spid="15">
                                            <p:graphicEl>
                                              <a:chart seriesIdx="1" categoryIdx="0" bldStep="ptInSeries"/>
                                            </p:graphicEl>
                                          </p:spTgt>
                                        </p:tgtEl>
                                      </p:cBhvr>
                                    </p:animEffect>
                                  </p:childTnLst>
                                </p:cTn>
                              </p:par>
                            </p:childTnLst>
                          </p:cTn>
                        </p:par>
                        <p:par>
                          <p:cTn id="60" fill="hold">
                            <p:stCondLst>
                              <p:cond delay="15000"/>
                            </p:stCondLst>
                            <p:childTnLst>
                              <p:par>
                                <p:cTn id="61" presetID="22" presetClass="entr" presetSubtype="4" fill="hold" grpId="0" nodeType="afterEffect">
                                  <p:stCondLst>
                                    <p:cond delay="500"/>
                                  </p:stCondLst>
                                  <p:childTnLst>
                                    <p:set>
                                      <p:cBhvr>
                                        <p:cTn id="62" dur="1" fill="hold">
                                          <p:stCondLst>
                                            <p:cond delay="0"/>
                                          </p:stCondLst>
                                        </p:cTn>
                                        <p:tgtEl>
                                          <p:spTgt spid="15">
                                            <p:graphicEl>
                                              <a:chart seriesIdx="1" categoryIdx="1" bldStep="ptInSeries"/>
                                            </p:graphicEl>
                                          </p:spTgt>
                                        </p:tgtEl>
                                        <p:attrNameLst>
                                          <p:attrName>style.visibility</p:attrName>
                                        </p:attrNameLst>
                                      </p:cBhvr>
                                      <p:to>
                                        <p:strVal val="visible"/>
                                      </p:to>
                                    </p:set>
                                    <p:animEffect transition="in" filter="wipe(down)">
                                      <p:cBhvr>
                                        <p:cTn id="63" dur="500"/>
                                        <p:tgtEl>
                                          <p:spTgt spid="15">
                                            <p:graphicEl>
                                              <a:chart seriesIdx="1" categoryIdx="1" bldStep="ptInSeries"/>
                                            </p:graphicEl>
                                          </p:spTgt>
                                        </p:tgtEl>
                                      </p:cBhvr>
                                    </p:animEffect>
                                  </p:childTnLst>
                                </p:cTn>
                              </p:par>
                            </p:childTnLst>
                          </p:cTn>
                        </p:par>
                        <p:par>
                          <p:cTn id="64" fill="hold">
                            <p:stCondLst>
                              <p:cond delay="16000"/>
                            </p:stCondLst>
                            <p:childTnLst>
                              <p:par>
                                <p:cTn id="65" presetID="22" presetClass="entr" presetSubtype="4" fill="hold" grpId="0" nodeType="afterEffect">
                                  <p:stCondLst>
                                    <p:cond delay="500"/>
                                  </p:stCondLst>
                                  <p:childTnLst>
                                    <p:set>
                                      <p:cBhvr>
                                        <p:cTn id="66" dur="1" fill="hold">
                                          <p:stCondLst>
                                            <p:cond delay="0"/>
                                          </p:stCondLst>
                                        </p:cTn>
                                        <p:tgtEl>
                                          <p:spTgt spid="15">
                                            <p:graphicEl>
                                              <a:chart seriesIdx="1" categoryIdx="2" bldStep="ptInSeries"/>
                                            </p:graphicEl>
                                          </p:spTgt>
                                        </p:tgtEl>
                                        <p:attrNameLst>
                                          <p:attrName>style.visibility</p:attrName>
                                        </p:attrNameLst>
                                      </p:cBhvr>
                                      <p:to>
                                        <p:strVal val="visible"/>
                                      </p:to>
                                    </p:set>
                                    <p:animEffect transition="in" filter="wipe(down)">
                                      <p:cBhvr>
                                        <p:cTn id="67" dur="500"/>
                                        <p:tgtEl>
                                          <p:spTgt spid="15">
                                            <p:graphicEl>
                                              <a:chart seriesIdx="1" categoryIdx="2" bldStep="ptInSeries"/>
                                            </p:graphicEl>
                                          </p:spTgt>
                                        </p:tgtEl>
                                      </p:cBhvr>
                                    </p:animEffect>
                                  </p:childTnLst>
                                </p:cTn>
                              </p:par>
                            </p:childTnLst>
                          </p:cTn>
                        </p:par>
                        <p:par>
                          <p:cTn id="68" fill="hold">
                            <p:stCondLst>
                              <p:cond delay="17000"/>
                            </p:stCondLst>
                            <p:childTnLst>
                              <p:par>
                                <p:cTn id="69" presetID="10" presetClass="entr" presetSubtype="0" fill="hold" nodeType="afterEffect">
                                  <p:stCondLst>
                                    <p:cond delay="500"/>
                                  </p:stCondLst>
                                  <p:childTnLst>
                                    <p:set>
                                      <p:cBhvr>
                                        <p:cTn id="70" dur="1" fill="hold">
                                          <p:stCondLst>
                                            <p:cond delay="0"/>
                                          </p:stCondLst>
                                        </p:cTn>
                                        <p:tgtEl>
                                          <p:spTgt spid="8">
                                            <p:txEl>
                                              <p:pRg st="0" end="0"/>
                                            </p:txEl>
                                          </p:spTgt>
                                        </p:tgtEl>
                                        <p:attrNameLst>
                                          <p:attrName>style.visibility</p:attrName>
                                        </p:attrNameLst>
                                      </p:cBhvr>
                                      <p:to>
                                        <p:strVal val="visible"/>
                                      </p:to>
                                    </p:set>
                                    <p:animEffect transition="in" filter="fade">
                                      <p:cBhvr>
                                        <p:cTn id="7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category"/>
        </p:bldSub>
      </p:bldGraphic>
      <p:bldP spid="7" grpId="0"/>
      <p:bldP spid="9" grpId="0"/>
      <p:bldP spid="10" grpId="0"/>
      <p:bldP spid="13" grpId="0"/>
      <p:bldGraphic spid="15" grpId="0" uiExpand="1">
        <p:bldSub>
          <a:bldChart bld="seriesEl"/>
        </p:bldSub>
      </p:bldGraphic>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There are lots of options for young people finishing education at age 18</a:t>
            </a:r>
            <a:endParaRPr lang="en-GB" sz="3200" dirty="0"/>
          </a:p>
        </p:txBody>
      </p:sp>
      <p:sp>
        <p:nvSpPr>
          <p:cNvPr id="4" name="Rounded Rectangle 3"/>
          <p:cNvSpPr/>
          <p:nvPr/>
        </p:nvSpPr>
        <p:spPr>
          <a:xfrm>
            <a:off x="930309" y="2285370"/>
            <a:ext cx="5482080" cy="1529406"/>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7C80"/>
              </a:solidFill>
            </a:endParaRPr>
          </a:p>
        </p:txBody>
      </p:sp>
      <p:sp>
        <p:nvSpPr>
          <p:cNvPr id="10" name="Rectangle 9"/>
          <p:cNvSpPr/>
          <p:nvPr/>
        </p:nvSpPr>
        <p:spPr>
          <a:xfrm>
            <a:off x="8755787" y="3260267"/>
            <a:ext cx="3463332" cy="923330"/>
          </a:xfrm>
          <a:prstGeom prst="rect">
            <a:avLst/>
          </a:prstGeom>
        </p:spPr>
        <p:txBody>
          <a:bodyPr wrap="square">
            <a:spAutoFit/>
          </a:bodyPr>
          <a:lstStyle/>
          <a:p>
            <a:pPr algn="ctr"/>
            <a:r>
              <a:rPr lang="en-GB" sz="5400" b="1" dirty="0" smtClean="0">
                <a:solidFill>
                  <a:srgbClr val="C00000"/>
                </a:solidFill>
                <a:latin typeface="Arial" panose="020B0604020202020204" pitchFamily="34" charset="0"/>
                <a:ea typeface="Calibri" panose="020F0502020204030204" pitchFamily="34" charset="0"/>
              </a:rPr>
              <a:t>82%</a:t>
            </a:r>
            <a:endParaRPr lang="en-GB" sz="4000" b="1" dirty="0">
              <a:solidFill>
                <a:srgbClr val="C00000"/>
              </a:solidFill>
            </a:endParaRPr>
          </a:p>
        </p:txBody>
      </p:sp>
      <p:sp>
        <p:nvSpPr>
          <p:cNvPr id="11" name="Rectangle 10"/>
          <p:cNvSpPr/>
          <p:nvPr/>
        </p:nvSpPr>
        <p:spPr>
          <a:xfrm>
            <a:off x="9225611" y="4016474"/>
            <a:ext cx="2489295" cy="1015663"/>
          </a:xfrm>
          <a:prstGeom prst="rect">
            <a:avLst/>
          </a:prstGeom>
        </p:spPr>
        <p:txBody>
          <a:bodyPr wrap="square">
            <a:spAutoFit/>
          </a:bodyPr>
          <a:lstStyle/>
          <a:p>
            <a:pPr algn="ctr"/>
            <a:r>
              <a:rPr lang="en-GB" sz="2000" b="1" dirty="0" smtClean="0">
                <a:solidFill>
                  <a:srgbClr val="FF9999"/>
                </a:solidFill>
                <a:latin typeface="Arial" panose="020B0604020202020204" pitchFamily="34" charset="0"/>
                <a:ea typeface="Calibri" panose="020F0502020204030204" pitchFamily="34" charset="0"/>
              </a:rPr>
              <a:t>In sustained education or employment</a:t>
            </a:r>
            <a:endParaRPr lang="en-GB" sz="1400" b="1" dirty="0">
              <a:solidFill>
                <a:srgbClr val="FF9999"/>
              </a:solidFill>
            </a:endParaRPr>
          </a:p>
        </p:txBody>
      </p:sp>
      <p:sp>
        <p:nvSpPr>
          <p:cNvPr id="14" name="Rectangle 13"/>
          <p:cNvSpPr/>
          <p:nvPr/>
        </p:nvSpPr>
        <p:spPr>
          <a:xfrm>
            <a:off x="1299299" y="1626532"/>
            <a:ext cx="1478882"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62%</a:t>
            </a:r>
            <a:endParaRPr lang="en-GB" sz="2800" b="1" dirty="0">
              <a:solidFill>
                <a:srgbClr val="C00000"/>
              </a:solidFill>
            </a:endParaRPr>
          </a:p>
        </p:txBody>
      </p:sp>
      <p:sp>
        <p:nvSpPr>
          <p:cNvPr id="15" name="Rectangle 14"/>
          <p:cNvSpPr/>
          <p:nvPr/>
        </p:nvSpPr>
        <p:spPr>
          <a:xfrm>
            <a:off x="2455325" y="1728877"/>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Carry on in education</a:t>
            </a:r>
            <a:endParaRPr lang="en-GB" b="1" dirty="0"/>
          </a:p>
        </p:txBody>
      </p:sp>
      <p:sp>
        <p:nvSpPr>
          <p:cNvPr id="18" name="Rectangle 17"/>
          <p:cNvSpPr/>
          <p:nvPr/>
        </p:nvSpPr>
        <p:spPr>
          <a:xfrm>
            <a:off x="1177863" y="2560131"/>
            <a:ext cx="1562555" cy="707886"/>
          </a:xfrm>
          <a:prstGeom prst="rect">
            <a:avLst/>
          </a:prstGeom>
        </p:spPr>
        <p:txBody>
          <a:bodyPr wrap="square">
            <a:spAutoFit/>
          </a:bodyPr>
          <a:lstStyle/>
          <a:p>
            <a:pPr algn="ctr"/>
            <a:r>
              <a:rPr lang="en-GB" sz="4000" b="1" dirty="0" smtClean="0">
                <a:solidFill>
                  <a:srgbClr val="C00000"/>
                </a:solidFill>
                <a:latin typeface="Arial" panose="020B0604020202020204" pitchFamily="34" charset="0"/>
                <a:ea typeface="Calibri" panose="020F0502020204030204" pitchFamily="34" charset="0"/>
              </a:rPr>
              <a:t>53%</a:t>
            </a:r>
            <a:endParaRPr lang="en-GB" sz="2800" b="1" dirty="0">
              <a:solidFill>
                <a:srgbClr val="C00000"/>
              </a:solidFill>
            </a:endParaRPr>
          </a:p>
        </p:txBody>
      </p:sp>
      <p:sp>
        <p:nvSpPr>
          <p:cNvPr id="19" name="Rectangle 18"/>
          <p:cNvSpPr/>
          <p:nvPr/>
        </p:nvSpPr>
        <p:spPr>
          <a:xfrm>
            <a:off x="698405" y="3227315"/>
            <a:ext cx="2513935"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university</a:t>
            </a:r>
            <a:endParaRPr lang="en-GB" sz="1200" b="1" dirty="0">
              <a:solidFill>
                <a:srgbClr val="FF9999"/>
              </a:solidFill>
            </a:endParaRPr>
          </a:p>
        </p:txBody>
      </p:sp>
      <p:sp>
        <p:nvSpPr>
          <p:cNvPr id="20" name="Rectangle 19"/>
          <p:cNvSpPr/>
          <p:nvPr/>
        </p:nvSpPr>
        <p:spPr>
          <a:xfrm>
            <a:off x="3226977" y="2571196"/>
            <a:ext cx="1042190"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7</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1" name="Rectangle 20"/>
          <p:cNvSpPr/>
          <p:nvPr/>
        </p:nvSpPr>
        <p:spPr>
          <a:xfrm>
            <a:off x="2468328" y="3234173"/>
            <a:ext cx="2580026"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ea typeface="Calibri" panose="020F0502020204030204" pitchFamily="34" charset="0"/>
              </a:rPr>
              <a:t>Go to college</a:t>
            </a:r>
            <a:endParaRPr lang="en-GB" sz="1200" b="1" dirty="0">
              <a:solidFill>
                <a:srgbClr val="FF9999"/>
              </a:solidFill>
            </a:endParaRPr>
          </a:p>
        </p:txBody>
      </p:sp>
      <p:sp>
        <p:nvSpPr>
          <p:cNvPr id="22" name="Rectangle 21"/>
          <p:cNvSpPr/>
          <p:nvPr/>
        </p:nvSpPr>
        <p:spPr>
          <a:xfrm>
            <a:off x="4907398" y="2592517"/>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2</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23" name="Rectangle 22"/>
          <p:cNvSpPr/>
          <p:nvPr/>
        </p:nvSpPr>
        <p:spPr>
          <a:xfrm>
            <a:off x="4505452" y="3095673"/>
            <a:ext cx="1928504" cy="646331"/>
          </a:xfrm>
          <a:prstGeom prst="rect">
            <a:avLst/>
          </a:prstGeom>
        </p:spPr>
        <p:txBody>
          <a:bodyPr wrap="square">
            <a:spAutoFit/>
          </a:bodyPr>
          <a:lstStyle/>
          <a:p>
            <a:pPr algn="ctr"/>
            <a:r>
              <a:rPr lang="en-GB" b="1" dirty="0" smtClean="0">
                <a:solidFill>
                  <a:srgbClr val="FF9999"/>
                </a:solidFill>
                <a:latin typeface="Arial" panose="020B0604020202020204" pitchFamily="34" charset="0"/>
              </a:rPr>
              <a:t>Into other types of education</a:t>
            </a:r>
            <a:endParaRPr lang="en-GB" sz="1200" b="1" dirty="0">
              <a:solidFill>
                <a:srgbClr val="FF9999"/>
              </a:solidFill>
            </a:endParaRPr>
          </a:p>
        </p:txBody>
      </p:sp>
      <p:sp>
        <p:nvSpPr>
          <p:cNvPr id="24" name="Rounded Rectangle 23"/>
          <p:cNvSpPr/>
          <p:nvPr/>
        </p:nvSpPr>
        <p:spPr>
          <a:xfrm>
            <a:off x="9043784" y="3169368"/>
            <a:ext cx="2785157" cy="202874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7C80"/>
              </a:solidFill>
            </a:endParaRPr>
          </a:p>
        </p:txBody>
      </p:sp>
      <p:sp>
        <p:nvSpPr>
          <p:cNvPr id="25" name="Rectangle 24"/>
          <p:cNvSpPr/>
          <p:nvPr/>
        </p:nvSpPr>
        <p:spPr>
          <a:xfrm>
            <a:off x="1271623" y="4773276"/>
            <a:ext cx="1458438" cy="707886"/>
          </a:xfrm>
          <a:prstGeom prst="rect">
            <a:avLst/>
          </a:prstGeom>
        </p:spPr>
        <p:txBody>
          <a:bodyPr wrap="square">
            <a:spAutoFit/>
          </a:bodyPr>
          <a:lstStyle/>
          <a:p>
            <a:r>
              <a:rPr lang="en-GB" sz="4000" b="1" dirty="0" smtClean="0">
                <a:solidFill>
                  <a:srgbClr val="C00000"/>
                </a:solidFill>
                <a:latin typeface="Arial" panose="020B0604020202020204" pitchFamily="34" charset="0"/>
                <a:ea typeface="Calibri" panose="020F0502020204030204" pitchFamily="34" charset="0"/>
              </a:rPr>
              <a:t>20%</a:t>
            </a:r>
            <a:endParaRPr lang="en-GB" sz="2800" b="1" dirty="0">
              <a:solidFill>
                <a:srgbClr val="C00000"/>
              </a:solidFill>
            </a:endParaRPr>
          </a:p>
        </p:txBody>
      </p:sp>
      <p:sp>
        <p:nvSpPr>
          <p:cNvPr id="26" name="Rectangle 25"/>
          <p:cNvSpPr/>
          <p:nvPr/>
        </p:nvSpPr>
        <p:spPr>
          <a:xfrm>
            <a:off x="2416032" y="4879866"/>
            <a:ext cx="5882399" cy="523220"/>
          </a:xfrm>
          <a:prstGeom prst="rect">
            <a:avLst/>
          </a:prstGeom>
        </p:spPr>
        <p:txBody>
          <a:bodyPr wrap="square">
            <a:spAutoFit/>
          </a:bodyPr>
          <a:lstStyle/>
          <a:p>
            <a:r>
              <a:rPr lang="en-GB" sz="2800" b="1" dirty="0" smtClean="0">
                <a:latin typeface="Arial" panose="020B0604020202020204" pitchFamily="34" charset="0"/>
                <a:ea typeface="Calibri" panose="020F0502020204030204" pitchFamily="34" charset="0"/>
              </a:rPr>
              <a:t>Go into employment</a:t>
            </a:r>
            <a:endParaRPr lang="en-GB" b="1" dirty="0"/>
          </a:p>
        </p:txBody>
      </p:sp>
      <p:sp>
        <p:nvSpPr>
          <p:cNvPr id="27" name="Equal 26"/>
          <p:cNvSpPr/>
          <p:nvPr/>
        </p:nvSpPr>
        <p:spPr>
          <a:xfrm>
            <a:off x="6596708" y="3432940"/>
            <a:ext cx="2408681" cy="1603377"/>
          </a:xfrm>
          <a:prstGeom prst="mathEqual">
            <a:avLst/>
          </a:prstGeom>
          <a:solidFill>
            <a:srgbClr val="FF7C80"/>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ounded Rectangle 27"/>
          <p:cNvSpPr/>
          <p:nvPr/>
        </p:nvSpPr>
        <p:spPr>
          <a:xfrm>
            <a:off x="996999" y="5391345"/>
            <a:ext cx="5432160" cy="106501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rgbClr val="FF7C80"/>
              </a:solidFill>
            </a:endParaRPr>
          </a:p>
        </p:txBody>
      </p:sp>
      <p:sp>
        <p:nvSpPr>
          <p:cNvPr id="29" name="Rectangle 28"/>
          <p:cNvSpPr/>
          <p:nvPr/>
        </p:nvSpPr>
        <p:spPr>
          <a:xfrm>
            <a:off x="2892421" y="5361594"/>
            <a:ext cx="1124612" cy="707886"/>
          </a:xfrm>
          <a:prstGeom prst="rect">
            <a:avLst/>
          </a:prstGeom>
        </p:spPr>
        <p:txBody>
          <a:bodyPr wrap="square">
            <a:spAutoFit/>
          </a:bodyPr>
          <a:lstStyle/>
          <a:p>
            <a:pPr algn="ctr"/>
            <a:r>
              <a:rPr lang="en-GB" sz="4000" b="1" dirty="0">
                <a:solidFill>
                  <a:srgbClr val="C00000"/>
                </a:solidFill>
                <a:latin typeface="Arial" panose="020B0604020202020204" pitchFamily="34" charset="0"/>
                <a:ea typeface="Calibri" panose="020F0502020204030204" pitchFamily="34" charset="0"/>
              </a:rPr>
              <a:t>8</a:t>
            </a:r>
            <a:r>
              <a:rPr lang="en-GB" sz="4000" b="1" dirty="0" smtClean="0">
                <a:solidFill>
                  <a:srgbClr val="C00000"/>
                </a:solidFill>
                <a:latin typeface="Arial" panose="020B0604020202020204" pitchFamily="34" charset="0"/>
                <a:ea typeface="Calibri" panose="020F0502020204030204" pitchFamily="34" charset="0"/>
              </a:rPr>
              <a:t>%</a:t>
            </a:r>
            <a:endParaRPr lang="en-GB" sz="2800" b="1" dirty="0">
              <a:solidFill>
                <a:srgbClr val="C00000"/>
              </a:solidFill>
            </a:endParaRPr>
          </a:p>
        </p:txBody>
      </p:sp>
      <p:sp>
        <p:nvSpPr>
          <p:cNvPr id="30" name="Rectangle 29"/>
          <p:cNvSpPr/>
          <p:nvPr/>
        </p:nvSpPr>
        <p:spPr>
          <a:xfrm>
            <a:off x="1530897" y="6021155"/>
            <a:ext cx="3888599" cy="369332"/>
          </a:xfrm>
          <a:prstGeom prst="rect">
            <a:avLst/>
          </a:prstGeom>
        </p:spPr>
        <p:txBody>
          <a:bodyPr wrap="square">
            <a:spAutoFit/>
          </a:bodyPr>
          <a:lstStyle/>
          <a:p>
            <a:pPr algn="ctr"/>
            <a:r>
              <a:rPr lang="en-GB" b="1" dirty="0" smtClean="0">
                <a:solidFill>
                  <a:srgbClr val="FF9999"/>
                </a:solidFill>
                <a:latin typeface="Arial" panose="020B0604020202020204" pitchFamily="34" charset="0"/>
              </a:rPr>
              <a:t>Of which do an apprenticeship</a:t>
            </a:r>
            <a:endParaRPr lang="en-GB" sz="1200" b="1" dirty="0">
              <a:solidFill>
                <a:srgbClr val="FF9999"/>
              </a:solidFill>
            </a:endParaRPr>
          </a:p>
        </p:txBody>
      </p:sp>
      <p:sp>
        <p:nvSpPr>
          <p:cNvPr id="3" name="Cross 2"/>
          <p:cNvSpPr/>
          <p:nvPr/>
        </p:nvSpPr>
        <p:spPr>
          <a:xfrm>
            <a:off x="3199337" y="3936906"/>
            <a:ext cx="742743" cy="747798"/>
          </a:xfrm>
          <a:prstGeom prst="plus">
            <a:avLst>
              <a:gd name="adj" fmla="val 34575"/>
            </a:avLst>
          </a:prstGeom>
          <a:solidFill>
            <a:srgbClr val="FF7C80"/>
          </a:solidFill>
          <a:ln w="1905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2414381" y="2292056"/>
            <a:ext cx="2513935" cy="369332"/>
          </a:xfrm>
          <a:prstGeom prst="rect">
            <a:avLst/>
          </a:prstGeom>
        </p:spPr>
        <p:txBody>
          <a:bodyPr wrap="square">
            <a:spAutoFit/>
          </a:bodyPr>
          <a:lstStyle/>
          <a:p>
            <a:pPr algn="ctr"/>
            <a:r>
              <a:rPr lang="en-GB" b="1" dirty="0" smtClean="0">
                <a:latin typeface="Arial" panose="020B0604020202020204" pitchFamily="34" charset="0"/>
              </a:rPr>
              <a:t>Of which… </a:t>
            </a:r>
            <a:endParaRPr lang="en-GB" sz="1200" b="1" dirty="0"/>
          </a:p>
        </p:txBody>
      </p:sp>
    </p:spTree>
    <p:extLst>
      <p:ext uri="{BB962C8B-B14F-4D97-AF65-F5344CB8AC3E}">
        <p14:creationId xmlns:p14="http://schemas.microsoft.com/office/powerpoint/2010/main" val="508374538"/>
      </p:ext>
    </p:extLst>
  </p:cSld>
  <p:clrMapOvr>
    <a:masterClrMapping/>
  </p:clrMapOvr>
  <mc:AlternateContent xmlns:mc="http://schemas.openxmlformats.org/markup-compatibility/2006" xmlns:p14="http://schemas.microsoft.com/office/powerpoint/2010/main">
    <mc:Choice Requires="p14">
      <p:transition spd="med" p14:dur="700" advTm="22000">
        <p:fade/>
      </p:transition>
    </mc:Choice>
    <mc:Fallback xmlns="">
      <p:transition spd="med" advTm="2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p:cTn id="7"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
                                            <p:txEl>
                                              <p:pRg st="0" end="0"/>
                                            </p:txEl>
                                          </p:spTgt>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wipe(left)">
                                      <p:cBhvr>
                                        <p:cTn id="14" dur="500"/>
                                        <p:tgtEl>
                                          <p:spTgt spid="15">
                                            <p:txEl>
                                              <p:pRg st="0" end="0"/>
                                            </p:txEl>
                                          </p:spTgt>
                                        </p:tgtEl>
                                      </p:cBhvr>
                                    </p:animEffect>
                                  </p:childTnLst>
                                </p:cTn>
                              </p:par>
                            </p:childTnLst>
                          </p:cTn>
                        </p:par>
                        <p:par>
                          <p:cTn id="15" fill="hold">
                            <p:stCondLst>
                              <p:cond delay="1750"/>
                            </p:stCondLst>
                            <p:childTnLst>
                              <p:par>
                                <p:cTn id="16" presetID="6" presetClass="entr" presetSubtype="16" fill="hold" grpId="0" nodeType="afterEffect">
                                  <p:stCondLst>
                                    <p:cond delay="50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1500"/>
                                        <p:tgtEl>
                                          <p:spTgt spid="4"/>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par>
                          <p:cTn id="23" fill="hold">
                            <p:stCondLst>
                              <p:cond delay="4250"/>
                            </p:stCondLst>
                            <p:childTnLst>
                              <p:par>
                                <p:cTn id="24" presetID="10" presetClass="entr" presetSubtype="0" fill="hold" grpId="0" nodeType="after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5250"/>
                            </p:stCondLst>
                            <p:childTnLst>
                              <p:par>
                                <p:cTn id="34" presetID="10" presetClass="entr" presetSubtype="0" fill="hold" grpId="0" nodeType="afterEffect">
                                  <p:stCondLst>
                                    <p:cond delay="5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par>
                          <p:cTn id="43" fill="hold">
                            <p:stCondLst>
                              <p:cond delay="6250"/>
                            </p:stCondLst>
                            <p:childTnLst>
                              <p:par>
                                <p:cTn id="44" presetID="10" presetClass="entr" presetSubtype="0" fill="hold" grpId="0" nodeType="afterEffect">
                                  <p:stCondLst>
                                    <p:cond delay="200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par>
                          <p:cTn id="47" fill="hold">
                            <p:stCondLst>
                              <p:cond delay="8750"/>
                            </p:stCondLst>
                            <p:childTnLst>
                              <p:par>
                                <p:cTn id="48" presetID="49" presetClass="entr" presetSubtype="0" decel="100000" fill="hold" nodeType="afterEffect">
                                  <p:stCondLst>
                                    <p:cond delay="1000"/>
                                  </p:stCondLst>
                                  <p:childTnLst>
                                    <p:set>
                                      <p:cBhvr>
                                        <p:cTn id="49" dur="1" fill="hold">
                                          <p:stCondLst>
                                            <p:cond delay="0"/>
                                          </p:stCondLst>
                                        </p:cTn>
                                        <p:tgtEl>
                                          <p:spTgt spid="25">
                                            <p:txEl>
                                              <p:pRg st="0" end="0"/>
                                            </p:txEl>
                                          </p:spTgt>
                                        </p:tgtEl>
                                        <p:attrNameLst>
                                          <p:attrName>style.visibility</p:attrName>
                                        </p:attrNameLst>
                                      </p:cBhvr>
                                      <p:to>
                                        <p:strVal val="visible"/>
                                      </p:to>
                                    </p:set>
                                    <p:anim calcmode="lin" valueType="num">
                                      <p:cBhvr>
                                        <p:cTn id="50"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2"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3" dur="500"/>
                                        <p:tgtEl>
                                          <p:spTgt spid="25">
                                            <p:txEl>
                                              <p:pRg st="0" end="0"/>
                                            </p:txEl>
                                          </p:spTgt>
                                        </p:tgtEl>
                                      </p:cBhvr>
                                    </p:animEffect>
                                  </p:childTnLst>
                                </p:cTn>
                              </p:par>
                            </p:childTnLst>
                          </p:cTn>
                        </p:par>
                        <p:par>
                          <p:cTn id="54" fill="hold">
                            <p:stCondLst>
                              <p:cond delay="102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10750"/>
                            </p:stCondLst>
                            <p:childTnLst>
                              <p:par>
                                <p:cTn id="59" presetID="22" presetClass="entr" presetSubtype="8" fill="hold" grpId="0" nodeType="afterEffect">
                                  <p:stCondLst>
                                    <p:cond delay="50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11750"/>
                            </p:stCondLst>
                            <p:childTnLst>
                              <p:par>
                                <p:cTn id="63" presetID="6" presetClass="entr" presetSubtype="16" fill="hold" grpId="0" nodeType="after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circle(in)">
                                      <p:cBhvr>
                                        <p:cTn id="65" dur="1500"/>
                                        <p:tgtEl>
                                          <p:spTgt spid="28"/>
                                        </p:tgtEl>
                                      </p:cBhvr>
                                    </p:animEffect>
                                  </p:childTnLst>
                                </p:cTn>
                              </p:par>
                            </p:childTnLst>
                          </p:cTn>
                        </p:par>
                        <p:par>
                          <p:cTn id="66" fill="hold">
                            <p:stCondLst>
                              <p:cond delay="13750"/>
                            </p:stCondLst>
                            <p:childTnLst>
                              <p:par>
                                <p:cTn id="67" presetID="10" presetClass="entr" presetSubtype="0" fill="hold" grpId="0" nodeType="afterEffect">
                                  <p:stCondLst>
                                    <p:cond delay="50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14750"/>
                            </p:stCondLst>
                            <p:childTnLst>
                              <p:par>
                                <p:cTn id="71" presetID="10" presetClass="entr" presetSubtype="0" fill="hold" grpId="0" nodeType="afterEffect">
                                  <p:stCondLst>
                                    <p:cond delay="50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15750"/>
                            </p:stCondLst>
                            <p:childTnLst>
                              <p:par>
                                <p:cTn id="75" presetID="22" presetClass="entr" presetSubtype="8" fill="hold" grpId="0" nodeType="afterEffect">
                                  <p:stCondLst>
                                    <p:cond delay="50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16750"/>
                            </p:stCondLst>
                            <p:childTnLst>
                              <p:par>
                                <p:cTn id="79" presetID="6" presetClass="entr" presetSubtype="16" fill="hold" grpId="0" nodeType="afterEffect">
                                  <p:stCondLst>
                                    <p:cond delay="1000"/>
                                  </p:stCondLst>
                                  <p:childTnLst>
                                    <p:set>
                                      <p:cBhvr>
                                        <p:cTn id="80" dur="1" fill="hold">
                                          <p:stCondLst>
                                            <p:cond delay="0"/>
                                          </p:stCondLst>
                                        </p:cTn>
                                        <p:tgtEl>
                                          <p:spTgt spid="24"/>
                                        </p:tgtEl>
                                        <p:attrNameLst>
                                          <p:attrName>style.visibility</p:attrName>
                                        </p:attrNameLst>
                                      </p:cBhvr>
                                      <p:to>
                                        <p:strVal val="visible"/>
                                      </p:to>
                                    </p:set>
                                    <p:animEffect transition="in" filter="circle(in)">
                                      <p:cBhvr>
                                        <p:cTn id="81" dur="1000"/>
                                        <p:tgtEl>
                                          <p:spTgt spid="24"/>
                                        </p:tgtEl>
                                      </p:cBhvr>
                                    </p:animEffect>
                                  </p:childTnLst>
                                </p:cTn>
                              </p:par>
                            </p:childTnLst>
                          </p:cTn>
                        </p:par>
                        <p:par>
                          <p:cTn id="82" fill="hold">
                            <p:stCondLst>
                              <p:cond delay="18750"/>
                            </p:stCondLst>
                            <p:childTnLst>
                              <p:par>
                                <p:cTn id="83" presetID="10" presetClass="entr" presetSubtype="0"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fade">
                                      <p:cBhvr>
                                        <p:cTn id="85" dur="500"/>
                                        <p:tgtEl>
                                          <p:spTgt spid="1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8" grpId="0"/>
      <p:bldP spid="19" grpId="0"/>
      <p:bldP spid="20" grpId="0"/>
      <p:bldP spid="21" grpId="0"/>
      <p:bldP spid="22" grpId="0"/>
      <p:bldP spid="23" grpId="0"/>
      <p:bldP spid="24" grpId="0" animBg="1"/>
      <p:bldP spid="25" grpId="0"/>
      <p:bldP spid="26" grpId="0"/>
      <p:bldP spid="27" grpId="0" animBg="1"/>
      <p:bldP spid="28" grpId="0" animBg="1"/>
      <p:bldP spid="29" grpId="0"/>
      <p:bldP spid="30" grpId="0"/>
      <p:bldP spid="3" grpId="0" animBg="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39027" y="637388"/>
            <a:ext cx="3463332" cy="830997"/>
          </a:xfrm>
          <a:prstGeom prst="rect">
            <a:avLst/>
          </a:prstGeom>
        </p:spPr>
        <p:txBody>
          <a:bodyPr wrap="square">
            <a:spAutoFit/>
          </a:bodyPr>
          <a:lstStyle/>
          <a:p>
            <a:pPr algn="ctr"/>
            <a:r>
              <a:rPr lang="en-GB" sz="4800" b="1" dirty="0" smtClean="0">
                <a:solidFill>
                  <a:srgbClr val="C00000"/>
                </a:solidFill>
                <a:latin typeface="Arial" panose="020B0604020202020204" pitchFamily="34" charset="0"/>
                <a:ea typeface="Calibri" panose="020F0502020204030204" pitchFamily="34" charset="0"/>
              </a:rPr>
              <a:t>1,570</a:t>
            </a:r>
            <a:endParaRPr lang="en-GB" sz="3600" b="1" dirty="0">
              <a:solidFill>
                <a:srgbClr val="C00000"/>
              </a:solidFill>
            </a:endParaRPr>
          </a:p>
        </p:txBody>
      </p:sp>
      <p:sp>
        <p:nvSpPr>
          <p:cNvPr id="18" name="Rectangle 17"/>
          <p:cNvSpPr/>
          <p:nvPr/>
        </p:nvSpPr>
        <p:spPr>
          <a:xfrm>
            <a:off x="3015552" y="837443"/>
            <a:ext cx="9055696" cy="461665"/>
          </a:xfrm>
          <a:prstGeom prst="rect">
            <a:avLst/>
          </a:prstGeom>
        </p:spPr>
        <p:txBody>
          <a:bodyPr wrap="square">
            <a:spAutoFit/>
          </a:bodyPr>
          <a:lstStyle/>
          <a:p>
            <a:r>
              <a:rPr lang="en-GB" sz="2400" b="1" dirty="0" smtClean="0">
                <a:latin typeface="Arial" panose="020B0604020202020204" pitchFamily="34" charset="0"/>
              </a:rPr>
              <a:t>People in your area started an </a:t>
            </a:r>
            <a:r>
              <a:rPr lang="en-GB" sz="2400" b="1" dirty="0">
                <a:solidFill>
                  <a:srgbClr val="C00000"/>
                </a:solidFill>
                <a:latin typeface="Arial" panose="020B0604020202020204" pitchFamily="34" charset="0"/>
              </a:rPr>
              <a:t>a</a:t>
            </a:r>
            <a:r>
              <a:rPr lang="en-GB" sz="2400" b="1" dirty="0" smtClean="0">
                <a:solidFill>
                  <a:srgbClr val="C00000"/>
                </a:solidFill>
                <a:latin typeface="Arial" panose="020B0604020202020204" pitchFamily="34" charset="0"/>
              </a:rPr>
              <a:t>pprenticeship</a:t>
            </a:r>
            <a:r>
              <a:rPr lang="en-GB" sz="2400" b="1" dirty="0" smtClean="0">
                <a:latin typeface="Arial" panose="020B0604020202020204" pitchFamily="34" charset="0"/>
              </a:rPr>
              <a:t> in 2018/19</a:t>
            </a:r>
            <a:endParaRPr lang="en-GB" sz="2400" b="1" dirty="0"/>
          </a:p>
        </p:txBody>
      </p:sp>
      <p:sp>
        <p:nvSpPr>
          <p:cNvPr id="19" name="Rectangle 18"/>
          <p:cNvSpPr/>
          <p:nvPr/>
        </p:nvSpPr>
        <p:spPr>
          <a:xfrm>
            <a:off x="1299990" y="1317550"/>
            <a:ext cx="10727512" cy="707886"/>
          </a:xfrm>
          <a:prstGeom prst="rect">
            <a:avLst/>
          </a:prstGeom>
        </p:spPr>
        <p:txBody>
          <a:bodyPr wrap="square">
            <a:spAutoFit/>
          </a:bodyPr>
          <a:lstStyle/>
          <a:p>
            <a:r>
              <a:rPr lang="en-GB" sz="4000" b="1" dirty="0" smtClean="0">
                <a:solidFill>
                  <a:srgbClr val="FF7C80"/>
                </a:solidFill>
                <a:latin typeface="Arial" panose="020B0604020202020204" pitchFamily="34" charset="0"/>
              </a:rPr>
              <a:t>  470 </a:t>
            </a:r>
            <a:r>
              <a:rPr lang="en-GB" sz="2400" b="1" dirty="0" smtClean="0">
                <a:latin typeface="Arial" panose="020B0604020202020204" pitchFamily="34" charset="0"/>
              </a:rPr>
              <a:t>Were </a:t>
            </a:r>
            <a:r>
              <a:rPr lang="en-GB" sz="2400" b="1" dirty="0">
                <a:solidFill>
                  <a:srgbClr val="FF7C80"/>
                </a:solidFill>
                <a:latin typeface="Arial" panose="020B0604020202020204" pitchFamily="34" charset="0"/>
              </a:rPr>
              <a:t>u</a:t>
            </a:r>
            <a:r>
              <a:rPr lang="en-GB" sz="2400" b="1" dirty="0" smtClean="0">
                <a:solidFill>
                  <a:srgbClr val="FF7C80"/>
                </a:solidFill>
                <a:latin typeface="Arial" panose="020B0604020202020204" pitchFamily="34" charset="0"/>
              </a:rPr>
              <a:t>nder the age of 19 </a:t>
            </a:r>
            <a:r>
              <a:rPr lang="en-GB" sz="2400" b="1" dirty="0" smtClean="0">
                <a:latin typeface="Arial" panose="020B0604020202020204" pitchFamily="34" charset="0"/>
              </a:rPr>
              <a:t>and</a:t>
            </a:r>
            <a:r>
              <a:rPr lang="en-GB" sz="2400" b="1" dirty="0" smtClean="0">
                <a:solidFill>
                  <a:srgbClr val="FF7C80"/>
                </a:solidFill>
                <a:latin typeface="Arial" panose="020B0604020202020204" pitchFamily="34" charset="0"/>
              </a:rPr>
              <a:t>  </a:t>
            </a:r>
            <a:r>
              <a:rPr lang="en-GB" sz="4000" b="1" dirty="0" smtClean="0">
                <a:solidFill>
                  <a:srgbClr val="FF7C80"/>
                </a:solidFill>
                <a:latin typeface="Arial" panose="020B0604020202020204" pitchFamily="34" charset="0"/>
              </a:rPr>
              <a:t>1,090 </a:t>
            </a:r>
            <a:r>
              <a:rPr lang="en-GB" sz="2400" b="1" dirty="0" smtClean="0">
                <a:solidFill>
                  <a:srgbClr val="FF7C80"/>
                </a:solidFill>
                <a:latin typeface="Arial" panose="020B0604020202020204" pitchFamily="34" charset="0"/>
              </a:rPr>
              <a:t>were over the age of 19</a:t>
            </a:r>
            <a:endParaRPr lang="en-GB" sz="2400" b="1" dirty="0">
              <a:solidFill>
                <a:srgbClr val="FF7C80"/>
              </a:solidFill>
            </a:endParaRPr>
          </a:p>
        </p:txBody>
      </p:sp>
      <p:sp>
        <p:nvSpPr>
          <p:cNvPr id="30" name="Rectangle 29"/>
          <p:cNvSpPr/>
          <p:nvPr/>
        </p:nvSpPr>
        <p:spPr>
          <a:xfrm>
            <a:off x="110358" y="3966340"/>
            <a:ext cx="2382866"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420</a:t>
            </a:r>
          </a:p>
          <a:p>
            <a:pPr algn="ctr"/>
            <a:r>
              <a:rPr lang="en-GB" b="1" dirty="0" smtClean="0">
                <a:solidFill>
                  <a:srgbClr val="990000"/>
                </a:solidFill>
                <a:latin typeface="Arial" panose="020B0604020202020204" pitchFamily="34" charset="0"/>
              </a:rPr>
              <a:t>Business, Administration and Law</a:t>
            </a:r>
            <a:endParaRPr lang="en-GB" b="1" dirty="0">
              <a:solidFill>
                <a:srgbClr val="990000"/>
              </a:solidFill>
            </a:endParaRPr>
          </a:p>
        </p:txBody>
      </p:sp>
      <p:sp>
        <p:nvSpPr>
          <p:cNvPr id="31" name="object 13"/>
          <p:cNvSpPr/>
          <p:nvPr/>
        </p:nvSpPr>
        <p:spPr>
          <a:xfrm>
            <a:off x="2809830" y="2682235"/>
            <a:ext cx="1163153" cy="1148567"/>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32" name="Rectangle 31"/>
          <p:cNvSpPr/>
          <p:nvPr/>
        </p:nvSpPr>
        <p:spPr>
          <a:xfrm>
            <a:off x="2272020" y="3965429"/>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410</a:t>
            </a:r>
          </a:p>
          <a:p>
            <a:pPr algn="ctr"/>
            <a:r>
              <a:rPr lang="en-GB" b="1" dirty="0" smtClean="0">
                <a:solidFill>
                  <a:srgbClr val="990000"/>
                </a:solidFill>
                <a:latin typeface="Arial" panose="020B0604020202020204" pitchFamily="34" charset="0"/>
              </a:rPr>
              <a:t>Health, Public Services and Care</a:t>
            </a:r>
            <a:endParaRPr lang="en-GB" b="1" dirty="0">
              <a:solidFill>
                <a:srgbClr val="990000"/>
              </a:solidFill>
            </a:endParaRPr>
          </a:p>
        </p:txBody>
      </p:sp>
      <p:grpSp>
        <p:nvGrpSpPr>
          <p:cNvPr id="33" name="Group 32"/>
          <p:cNvGrpSpPr/>
          <p:nvPr/>
        </p:nvGrpSpPr>
        <p:grpSpPr>
          <a:xfrm>
            <a:off x="4701293" y="2643506"/>
            <a:ext cx="1269031" cy="1269031"/>
            <a:chOff x="8235127" y="4930762"/>
            <a:chExt cx="843280" cy="843280"/>
          </a:xfrm>
        </p:grpSpPr>
        <p:sp>
          <p:nvSpPr>
            <p:cNvPr id="34" name="object 67"/>
            <p:cNvSpPr/>
            <p:nvPr/>
          </p:nvSpPr>
          <p:spPr>
            <a:xfrm>
              <a:off x="8235127" y="4930762"/>
              <a:ext cx="843280" cy="843280"/>
            </a:xfrm>
            <a:custGeom>
              <a:avLst/>
              <a:gdLst/>
              <a:ahLst/>
              <a:cxnLst/>
              <a:rect l="l" t="t" r="r" b="b"/>
              <a:pathLst>
                <a:path w="843279" h="843279">
                  <a:moveTo>
                    <a:pt x="421436" y="0"/>
                  </a:moveTo>
                  <a:lnTo>
                    <a:pt x="372288" y="2835"/>
                  </a:lnTo>
                  <a:lnTo>
                    <a:pt x="324805" y="11130"/>
                  </a:lnTo>
                  <a:lnTo>
                    <a:pt x="279303" y="24569"/>
                  </a:lnTo>
                  <a:lnTo>
                    <a:pt x="236099" y="42835"/>
                  </a:lnTo>
                  <a:lnTo>
                    <a:pt x="195509" y="65612"/>
                  </a:lnTo>
                  <a:lnTo>
                    <a:pt x="157849" y="92584"/>
                  </a:lnTo>
                  <a:lnTo>
                    <a:pt x="123436" y="123436"/>
                  </a:lnTo>
                  <a:lnTo>
                    <a:pt x="92584" y="157849"/>
                  </a:lnTo>
                  <a:lnTo>
                    <a:pt x="65612" y="195509"/>
                  </a:lnTo>
                  <a:lnTo>
                    <a:pt x="42835" y="236099"/>
                  </a:lnTo>
                  <a:lnTo>
                    <a:pt x="24569" y="279303"/>
                  </a:lnTo>
                  <a:lnTo>
                    <a:pt x="11130" y="324805"/>
                  </a:lnTo>
                  <a:lnTo>
                    <a:pt x="2835" y="372288"/>
                  </a:lnTo>
                  <a:lnTo>
                    <a:pt x="0" y="421436"/>
                  </a:lnTo>
                  <a:lnTo>
                    <a:pt x="2835" y="470585"/>
                  </a:lnTo>
                  <a:lnTo>
                    <a:pt x="11130" y="518068"/>
                  </a:lnTo>
                  <a:lnTo>
                    <a:pt x="24569" y="563569"/>
                  </a:lnTo>
                  <a:lnTo>
                    <a:pt x="42835" y="606773"/>
                  </a:lnTo>
                  <a:lnTo>
                    <a:pt x="65612" y="647363"/>
                  </a:lnTo>
                  <a:lnTo>
                    <a:pt x="92584" y="685023"/>
                  </a:lnTo>
                  <a:lnTo>
                    <a:pt x="123436" y="719437"/>
                  </a:lnTo>
                  <a:lnTo>
                    <a:pt x="157849" y="750288"/>
                  </a:lnTo>
                  <a:lnTo>
                    <a:pt x="195509" y="777260"/>
                  </a:lnTo>
                  <a:lnTo>
                    <a:pt x="236099" y="800038"/>
                  </a:lnTo>
                  <a:lnTo>
                    <a:pt x="279303" y="818304"/>
                  </a:lnTo>
                  <a:lnTo>
                    <a:pt x="324805" y="831743"/>
                  </a:lnTo>
                  <a:lnTo>
                    <a:pt x="372288" y="840038"/>
                  </a:lnTo>
                  <a:lnTo>
                    <a:pt x="421436" y="842873"/>
                  </a:lnTo>
                  <a:lnTo>
                    <a:pt x="470585" y="840038"/>
                  </a:lnTo>
                  <a:lnTo>
                    <a:pt x="518068" y="831743"/>
                  </a:lnTo>
                  <a:lnTo>
                    <a:pt x="563569" y="818304"/>
                  </a:lnTo>
                  <a:lnTo>
                    <a:pt x="606773" y="800038"/>
                  </a:lnTo>
                  <a:lnTo>
                    <a:pt x="647363" y="777260"/>
                  </a:lnTo>
                  <a:lnTo>
                    <a:pt x="685023" y="750288"/>
                  </a:lnTo>
                  <a:lnTo>
                    <a:pt x="719437" y="719437"/>
                  </a:lnTo>
                  <a:lnTo>
                    <a:pt x="750288" y="685023"/>
                  </a:lnTo>
                  <a:lnTo>
                    <a:pt x="777260" y="647363"/>
                  </a:lnTo>
                  <a:lnTo>
                    <a:pt x="800038" y="606773"/>
                  </a:lnTo>
                  <a:lnTo>
                    <a:pt x="818304" y="563569"/>
                  </a:lnTo>
                  <a:lnTo>
                    <a:pt x="831743" y="518068"/>
                  </a:lnTo>
                  <a:lnTo>
                    <a:pt x="840038" y="470585"/>
                  </a:lnTo>
                  <a:lnTo>
                    <a:pt x="842873" y="421436"/>
                  </a:lnTo>
                  <a:lnTo>
                    <a:pt x="840038" y="372288"/>
                  </a:lnTo>
                  <a:lnTo>
                    <a:pt x="831743" y="324805"/>
                  </a:lnTo>
                  <a:lnTo>
                    <a:pt x="818304" y="279303"/>
                  </a:lnTo>
                  <a:lnTo>
                    <a:pt x="800038" y="236099"/>
                  </a:lnTo>
                  <a:lnTo>
                    <a:pt x="777260" y="195509"/>
                  </a:lnTo>
                  <a:lnTo>
                    <a:pt x="750288" y="157849"/>
                  </a:lnTo>
                  <a:lnTo>
                    <a:pt x="719437" y="123436"/>
                  </a:lnTo>
                  <a:lnTo>
                    <a:pt x="685023" y="92584"/>
                  </a:lnTo>
                  <a:lnTo>
                    <a:pt x="647363" y="65612"/>
                  </a:lnTo>
                  <a:lnTo>
                    <a:pt x="606773" y="42835"/>
                  </a:lnTo>
                  <a:lnTo>
                    <a:pt x="563569" y="24569"/>
                  </a:lnTo>
                  <a:lnTo>
                    <a:pt x="518068" y="11130"/>
                  </a:lnTo>
                  <a:lnTo>
                    <a:pt x="470585" y="2835"/>
                  </a:lnTo>
                  <a:lnTo>
                    <a:pt x="421436" y="0"/>
                  </a:lnTo>
                  <a:close/>
                </a:path>
              </a:pathLst>
            </a:custGeom>
            <a:solidFill>
              <a:srgbClr val="990000"/>
            </a:solidFill>
          </p:spPr>
          <p:txBody>
            <a:bodyPr wrap="square" lIns="0" tIns="0" rIns="0" bIns="0" rtlCol="0"/>
            <a:lstStyle/>
            <a:p>
              <a:endParaRPr/>
            </a:p>
          </p:txBody>
        </p:sp>
        <p:sp>
          <p:nvSpPr>
            <p:cNvPr id="35" name="object 68"/>
            <p:cNvSpPr/>
            <p:nvPr/>
          </p:nvSpPr>
          <p:spPr>
            <a:xfrm>
              <a:off x="8345584" y="5101037"/>
              <a:ext cx="298450" cy="281305"/>
            </a:xfrm>
            <a:custGeom>
              <a:avLst/>
              <a:gdLst/>
              <a:ahLst/>
              <a:cxnLst/>
              <a:rect l="l" t="t" r="r" b="b"/>
              <a:pathLst>
                <a:path w="298450" h="281304">
                  <a:moveTo>
                    <a:pt x="39244" y="164247"/>
                  </a:moveTo>
                  <a:lnTo>
                    <a:pt x="5168" y="192009"/>
                  </a:lnTo>
                  <a:lnTo>
                    <a:pt x="0" y="203496"/>
                  </a:lnTo>
                  <a:lnTo>
                    <a:pt x="900" y="209447"/>
                  </a:lnTo>
                  <a:lnTo>
                    <a:pt x="4165" y="214564"/>
                  </a:lnTo>
                  <a:lnTo>
                    <a:pt x="66420" y="276820"/>
                  </a:lnTo>
                  <a:lnTo>
                    <a:pt x="71540" y="280090"/>
                  </a:lnTo>
                  <a:lnTo>
                    <a:pt x="77493" y="280992"/>
                  </a:lnTo>
                  <a:lnTo>
                    <a:pt x="83549" y="279559"/>
                  </a:lnTo>
                  <a:lnTo>
                    <a:pt x="88976" y="275829"/>
                  </a:lnTo>
                  <a:lnTo>
                    <a:pt x="111569" y="253223"/>
                  </a:lnTo>
                  <a:lnTo>
                    <a:pt x="115305" y="247797"/>
                  </a:lnTo>
                  <a:lnTo>
                    <a:pt x="116739" y="241741"/>
                  </a:lnTo>
                  <a:lnTo>
                    <a:pt x="115843" y="235787"/>
                  </a:lnTo>
                  <a:lnTo>
                    <a:pt x="112585" y="230668"/>
                  </a:lnTo>
                  <a:lnTo>
                    <a:pt x="110578" y="228661"/>
                  </a:lnTo>
                  <a:lnTo>
                    <a:pt x="120395" y="218844"/>
                  </a:lnTo>
                  <a:lnTo>
                    <a:pt x="145961" y="218844"/>
                  </a:lnTo>
                  <a:lnTo>
                    <a:pt x="169227" y="195578"/>
                  </a:lnTo>
                  <a:lnTo>
                    <a:pt x="271549" y="195578"/>
                  </a:lnTo>
                  <a:lnTo>
                    <a:pt x="246385" y="170419"/>
                  </a:lnTo>
                  <a:lnTo>
                    <a:pt x="52323" y="170419"/>
                  </a:lnTo>
                  <a:lnTo>
                    <a:pt x="50317" y="168413"/>
                  </a:lnTo>
                  <a:lnTo>
                    <a:pt x="45198" y="165148"/>
                  </a:lnTo>
                  <a:lnTo>
                    <a:pt x="39244" y="164247"/>
                  </a:lnTo>
                  <a:close/>
                </a:path>
                <a:path w="298450" h="281304">
                  <a:moveTo>
                    <a:pt x="271549" y="195578"/>
                  </a:moveTo>
                  <a:lnTo>
                    <a:pt x="169227" y="195578"/>
                  </a:lnTo>
                  <a:lnTo>
                    <a:pt x="230924" y="257275"/>
                  </a:lnTo>
                  <a:lnTo>
                    <a:pt x="282092" y="206119"/>
                  </a:lnTo>
                  <a:lnTo>
                    <a:pt x="271549" y="195578"/>
                  </a:lnTo>
                  <a:close/>
                </a:path>
                <a:path w="298450" h="281304">
                  <a:moveTo>
                    <a:pt x="145961" y="218844"/>
                  </a:moveTo>
                  <a:lnTo>
                    <a:pt x="120395" y="218844"/>
                  </a:lnTo>
                  <a:lnTo>
                    <a:pt x="133172" y="231633"/>
                  </a:lnTo>
                  <a:lnTo>
                    <a:pt x="145961" y="218844"/>
                  </a:lnTo>
                  <a:close/>
                </a:path>
                <a:path w="298450" h="281304">
                  <a:moveTo>
                    <a:pt x="177799" y="19378"/>
                  </a:moveTo>
                  <a:lnTo>
                    <a:pt x="49364" y="147813"/>
                  </a:lnTo>
                  <a:lnTo>
                    <a:pt x="62141" y="160589"/>
                  </a:lnTo>
                  <a:lnTo>
                    <a:pt x="52323" y="170419"/>
                  </a:lnTo>
                  <a:lnTo>
                    <a:pt x="246385" y="170419"/>
                  </a:lnTo>
                  <a:lnTo>
                    <a:pt x="220383" y="144422"/>
                  </a:lnTo>
                  <a:lnTo>
                    <a:pt x="261607" y="103185"/>
                  </a:lnTo>
                  <a:lnTo>
                    <a:pt x="236651" y="78243"/>
                  </a:lnTo>
                  <a:lnTo>
                    <a:pt x="286156" y="28738"/>
                  </a:lnTo>
                  <a:lnTo>
                    <a:pt x="187159" y="28738"/>
                  </a:lnTo>
                  <a:lnTo>
                    <a:pt x="177799" y="19378"/>
                  </a:lnTo>
                  <a:close/>
                </a:path>
                <a:path w="298450" h="281304">
                  <a:moveTo>
                    <a:pt x="249189" y="0"/>
                  </a:moveTo>
                  <a:lnTo>
                    <a:pt x="219997" y="9595"/>
                  </a:lnTo>
                  <a:lnTo>
                    <a:pt x="187159" y="28738"/>
                  </a:lnTo>
                  <a:lnTo>
                    <a:pt x="286156" y="28738"/>
                  </a:lnTo>
                  <a:lnTo>
                    <a:pt x="298361" y="16533"/>
                  </a:lnTo>
                  <a:lnTo>
                    <a:pt x="292188" y="10361"/>
                  </a:lnTo>
                  <a:lnTo>
                    <a:pt x="273624" y="179"/>
                  </a:lnTo>
                  <a:lnTo>
                    <a:pt x="249189" y="0"/>
                  </a:lnTo>
                  <a:close/>
                </a:path>
              </a:pathLst>
            </a:custGeom>
            <a:solidFill>
              <a:srgbClr val="FFFFFF"/>
            </a:solidFill>
          </p:spPr>
          <p:txBody>
            <a:bodyPr wrap="square" lIns="0" tIns="0" rIns="0" bIns="0" rtlCol="0"/>
            <a:lstStyle/>
            <a:p>
              <a:endParaRPr/>
            </a:p>
          </p:txBody>
        </p:sp>
        <p:sp>
          <p:nvSpPr>
            <p:cNvPr id="36" name="object 69"/>
            <p:cNvSpPr/>
            <p:nvPr/>
          </p:nvSpPr>
          <p:spPr>
            <a:xfrm>
              <a:off x="8652761" y="5383976"/>
              <a:ext cx="211454" cy="211454"/>
            </a:xfrm>
            <a:custGeom>
              <a:avLst/>
              <a:gdLst/>
              <a:ahLst/>
              <a:cxnLst/>
              <a:rect l="l" t="t" r="r" b="b"/>
              <a:pathLst>
                <a:path w="211454" h="211454">
                  <a:moveTo>
                    <a:pt x="74930" y="0"/>
                  </a:moveTo>
                  <a:lnTo>
                    <a:pt x="0" y="74929"/>
                  </a:lnTo>
                  <a:lnTo>
                    <a:pt x="128346" y="210845"/>
                  </a:lnTo>
                  <a:lnTo>
                    <a:pt x="135013" y="209715"/>
                  </a:lnTo>
                  <a:lnTo>
                    <a:pt x="210324" y="134416"/>
                  </a:lnTo>
                  <a:lnTo>
                    <a:pt x="211442" y="127761"/>
                  </a:lnTo>
                  <a:lnTo>
                    <a:pt x="74930" y="0"/>
                  </a:lnTo>
                  <a:close/>
                </a:path>
              </a:pathLst>
            </a:custGeom>
            <a:solidFill>
              <a:srgbClr val="FFFFFF"/>
            </a:solidFill>
          </p:spPr>
          <p:txBody>
            <a:bodyPr wrap="square" lIns="0" tIns="0" rIns="0" bIns="0" rtlCol="0"/>
            <a:lstStyle/>
            <a:p>
              <a:endParaRPr/>
            </a:p>
          </p:txBody>
        </p:sp>
        <p:sp>
          <p:nvSpPr>
            <p:cNvPr id="37" name="object 70"/>
            <p:cNvSpPr/>
            <p:nvPr/>
          </p:nvSpPr>
          <p:spPr>
            <a:xfrm>
              <a:off x="8431459" y="5101471"/>
              <a:ext cx="490220" cy="490855"/>
            </a:xfrm>
            <a:custGeom>
              <a:avLst/>
              <a:gdLst/>
              <a:ahLst/>
              <a:cxnLst/>
              <a:rect l="l" t="t" r="r" b="b"/>
              <a:pathLst>
                <a:path w="490220" h="490854">
                  <a:moveTo>
                    <a:pt x="369899" y="0"/>
                  </a:moveTo>
                  <a:lnTo>
                    <a:pt x="322604" y="14166"/>
                  </a:lnTo>
                  <a:lnTo>
                    <a:pt x="274674" y="59626"/>
                  </a:lnTo>
                  <a:lnTo>
                    <a:pt x="249874" y="112321"/>
                  </a:lnTo>
                  <a:lnTo>
                    <a:pt x="252011" y="141097"/>
                  </a:lnTo>
                  <a:lnTo>
                    <a:pt x="263841" y="167970"/>
                  </a:lnTo>
                  <a:lnTo>
                    <a:pt x="12114" y="419709"/>
                  </a:lnTo>
                  <a:lnTo>
                    <a:pt x="3028" y="433385"/>
                  </a:lnTo>
                  <a:lnTo>
                    <a:pt x="0" y="448951"/>
                  </a:lnTo>
                  <a:lnTo>
                    <a:pt x="3028" y="464509"/>
                  </a:lnTo>
                  <a:lnTo>
                    <a:pt x="33460" y="489551"/>
                  </a:lnTo>
                  <a:lnTo>
                    <a:pt x="41350" y="490308"/>
                  </a:lnTo>
                  <a:lnTo>
                    <a:pt x="49252" y="489551"/>
                  </a:lnTo>
                  <a:lnTo>
                    <a:pt x="56917" y="487279"/>
                  </a:lnTo>
                  <a:lnTo>
                    <a:pt x="64110" y="483493"/>
                  </a:lnTo>
                  <a:lnTo>
                    <a:pt x="70598" y="478193"/>
                  </a:lnTo>
                  <a:lnTo>
                    <a:pt x="79158" y="469633"/>
                  </a:lnTo>
                  <a:lnTo>
                    <a:pt x="36067" y="469633"/>
                  </a:lnTo>
                  <a:lnTo>
                    <a:pt x="30783" y="467614"/>
                  </a:lnTo>
                  <a:lnTo>
                    <a:pt x="26732" y="463575"/>
                  </a:lnTo>
                  <a:lnTo>
                    <a:pt x="22194" y="456733"/>
                  </a:lnTo>
                  <a:lnTo>
                    <a:pt x="20680" y="448946"/>
                  </a:lnTo>
                  <a:lnTo>
                    <a:pt x="22190" y="441169"/>
                  </a:lnTo>
                  <a:lnTo>
                    <a:pt x="26732" y="434327"/>
                  </a:lnTo>
                  <a:lnTo>
                    <a:pt x="30783" y="430288"/>
                  </a:lnTo>
                  <a:lnTo>
                    <a:pt x="36067" y="428269"/>
                  </a:lnTo>
                  <a:lnTo>
                    <a:pt x="120524" y="428269"/>
                  </a:lnTo>
                  <a:lnTo>
                    <a:pt x="322337" y="226466"/>
                  </a:lnTo>
                  <a:lnTo>
                    <a:pt x="417433" y="226466"/>
                  </a:lnTo>
                  <a:lnTo>
                    <a:pt x="430694" y="215633"/>
                  </a:lnTo>
                  <a:lnTo>
                    <a:pt x="465136" y="181190"/>
                  </a:lnTo>
                  <a:lnTo>
                    <a:pt x="482379" y="156532"/>
                  </a:lnTo>
                  <a:lnTo>
                    <a:pt x="484231" y="149656"/>
                  </a:lnTo>
                  <a:lnTo>
                    <a:pt x="399147" y="149656"/>
                  </a:lnTo>
                  <a:lnTo>
                    <a:pt x="340663" y="91160"/>
                  </a:lnTo>
                  <a:lnTo>
                    <a:pt x="417473" y="14351"/>
                  </a:lnTo>
                  <a:lnTo>
                    <a:pt x="406314" y="8074"/>
                  </a:lnTo>
                  <a:lnTo>
                    <a:pt x="394524" y="3589"/>
                  </a:lnTo>
                  <a:lnTo>
                    <a:pt x="382315" y="897"/>
                  </a:lnTo>
                  <a:lnTo>
                    <a:pt x="369899" y="0"/>
                  </a:lnTo>
                  <a:close/>
                </a:path>
                <a:path w="490220" h="490854">
                  <a:moveTo>
                    <a:pt x="120524" y="428269"/>
                  </a:moveTo>
                  <a:lnTo>
                    <a:pt x="46658" y="428269"/>
                  </a:lnTo>
                  <a:lnTo>
                    <a:pt x="51942" y="430288"/>
                  </a:lnTo>
                  <a:lnTo>
                    <a:pt x="55980" y="434327"/>
                  </a:lnTo>
                  <a:lnTo>
                    <a:pt x="60524" y="441169"/>
                  </a:lnTo>
                  <a:lnTo>
                    <a:pt x="62038" y="448951"/>
                  </a:lnTo>
                  <a:lnTo>
                    <a:pt x="60524" y="456733"/>
                  </a:lnTo>
                  <a:lnTo>
                    <a:pt x="55980" y="463575"/>
                  </a:lnTo>
                  <a:lnTo>
                    <a:pt x="51942" y="467614"/>
                  </a:lnTo>
                  <a:lnTo>
                    <a:pt x="46658" y="469633"/>
                  </a:lnTo>
                  <a:lnTo>
                    <a:pt x="79158" y="469633"/>
                  </a:lnTo>
                  <a:lnTo>
                    <a:pt x="120524" y="428269"/>
                  </a:lnTo>
                  <a:close/>
                </a:path>
                <a:path w="490220" h="490854">
                  <a:moveTo>
                    <a:pt x="417433" y="226466"/>
                  </a:moveTo>
                  <a:lnTo>
                    <a:pt x="322337" y="226466"/>
                  </a:lnTo>
                  <a:lnTo>
                    <a:pt x="333494" y="232743"/>
                  </a:lnTo>
                  <a:lnTo>
                    <a:pt x="345281" y="237228"/>
                  </a:lnTo>
                  <a:lnTo>
                    <a:pt x="357490" y="239919"/>
                  </a:lnTo>
                  <a:lnTo>
                    <a:pt x="369911" y="240817"/>
                  </a:lnTo>
                  <a:lnTo>
                    <a:pt x="386327" y="239243"/>
                  </a:lnTo>
                  <a:lnTo>
                    <a:pt x="402255" y="234521"/>
                  </a:lnTo>
                  <a:lnTo>
                    <a:pt x="417207" y="226651"/>
                  </a:lnTo>
                  <a:lnTo>
                    <a:pt x="417433" y="226466"/>
                  </a:lnTo>
                  <a:close/>
                </a:path>
                <a:path w="490220" h="490854">
                  <a:moveTo>
                    <a:pt x="475969" y="72834"/>
                  </a:moveTo>
                  <a:lnTo>
                    <a:pt x="399147" y="149656"/>
                  </a:lnTo>
                  <a:lnTo>
                    <a:pt x="484231" y="149656"/>
                  </a:lnTo>
                  <a:lnTo>
                    <a:pt x="489931" y="128493"/>
                  </a:lnTo>
                  <a:lnTo>
                    <a:pt x="487794" y="99714"/>
                  </a:lnTo>
                  <a:lnTo>
                    <a:pt x="475969" y="72834"/>
                  </a:lnTo>
                  <a:close/>
                </a:path>
              </a:pathLst>
            </a:custGeom>
            <a:solidFill>
              <a:srgbClr val="FFFFFF"/>
            </a:solidFill>
          </p:spPr>
          <p:txBody>
            <a:bodyPr wrap="square" lIns="0" tIns="0" rIns="0" bIns="0" rtlCol="0"/>
            <a:lstStyle/>
            <a:p>
              <a:endParaRPr/>
            </a:p>
          </p:txBody>
        </p:sp>
      </p:grpSp>
      <p:sp>
        <p:nvSpPr>
          <p:cNvPr id="38" name="Rectangle 37"/>
          <p:cNvSpPr/>
          <p:nvPr/>
        </p:nvSpPr>
        <p:spPr>
          <a:xfrm>
            <a:off x="4247810" y="3930686"/>
            <a:ext cx="2137671" cy="1015663"/>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290</a:t>
            </a:r>
          </a:p>
          <a:p>
            <a:pPr algn="ctr"/>
            <a:r>
              <a:rPr lang="en-GB" b="1" dirty="0" smtClean="0">
                <a:solidFill>
                  <a:srgbClr val="990000"/>
                </a:solidFill>
                <a:latin typeface="Arial" panose="020B0604020202020204" pitchFamily="34" charset="0"/>
              </a:rPr>
              <a:t>Engineering and Manufacturing</a:t>
            </a:r>
            <a:endParaRPr lang="en-GB" b="1" dirty="0">
              <a:solidFill>
                <a:srgbClr val="990000"/>
              </a:solidFill>
            </a:endParaRPr>
          </a:p>
        </p:txBody>
      </p:sp>
      <p:grpSp>
        <p:nvGrpSpPr>
          <p:cNvPr id="39" name="Group 38"/>
          <p:cNvGrpSpPr/>
          <p:nvPr/>
        </p:nvGrpSpPr>
        <p:grpSpPr>
          <a:xfrm>
            <a:off x="6689372" y="2547608"/>
            <a:ext cx="1223116" cy="1223116"/>
            <a:chOff x="3100509" y="4635925"/>
            <a:chExt cx="989965" cy="989965"/>
          </a:xfrm>
        </p:grpSpPr>
        <p:sp>
          <p:nvSpPr>
            <p:cNvPr id="40"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41"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42"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43" name="object 12"/>
            <p:cNvSpPr txBox="1"/>
            <p:nvPr/>
          </p:nvSpPr>
          <p:spPr>
            <a:xfrm>
              <a:off x="3638801" y="5165897"/>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44" name="Rectangle 43"/>
          <p:cNvSpPr/>
          <p:nvPr/>
        </p:nvSpPr>
        <p:spPr>
          <a:xfrm>
            <a:off x="6170866" y="3967816"/>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180</a:t>
            </a:r>
          </a:p>
          <a:p>
            <a:pPr algn="ctr"/>
            <a:r>
              <a:rPr lang="en-GB" b="1" dirty="0" smtClean="0">
                <a:solidFill>
                  <a:srgbClr val="990000"/>
                </a:solidFill>
                <a:latin typeface="Arial" panose="020B0604020202020204" pitchFamily="34" charset="0"/>
              </a:rPr>
              <a:t>Retail and Commercial Enterprise</a:t>
            </a:r>
            <a:endParaRPr lang="en-GB" b="1" dirty="0">
              <a:solidFill>
                <a:srgbClr val="990000"/>
              </a:solidFill>
            </a:endParaRPr>
          </a:p>
        </p:txBody>
      </p:sp>
      <p:sp>
        <p:nvSpPr>
          <p:cNvPr id="46" name="Rectangle 45"/>
          <p:cNvSpPr/>
          <p:nvPr/>
        </p:nvSpPr>
        <p:spPr>
          <a:xfrm>
            <a:off x="8043393" y="3924920"/>
            <a:ext cx="231219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100</a:t>
            </a:r>
          </a:p>
          <a:p>
            <a:pPr algn="ctr"/>
            <a:r>
              <a:rPr lang="en-GB" sz="1750" b="1" dirty="0" smtClean="0">
                <a:solidFill>
                  <a:srgbClr val="990000"/>
                </a:solidFill>
                <a:latin typeface="Arial" panose="020B0604020202020204" pitchFamily="34" charset="0"/>
              </a:rPr>
              <a:t>Construction, Planning and the Built Environment</a:t>
            </a:r>
            <a:endParaRPr lang="en-GB" sz="1750" b="1" dirty="0">
              <a:solidFill>
                <a:srgbClr val="990000"/>
              </a:solidFill>
            </a:endParaRPr>
          </a:p>
        </p:txBody>
      </p:sp>
      <p:sp>
        <p:nvSpPr>
          <p:cNvPr id="49" name="object 35"/>
          <p:cNvSpPr/>
          <p:nvPr/>
        </p:nvSpPr>
        <p:spPr>
          <a:xfrm>
            <a:off x="8770266" y="2954532"/>
            <a:ext cx="1037581" cy="734355"/>
          </a:xfrm>
          <a:custGeom>
            <a:avLst/>
            <a:gdLst/>
            <a:ahLst/>
            <a:cxnLst/>
            <a:rect l="l" t="t" r="r" b="b"/>
            <a:pathLst>
              <a:path w="736600" h="521334">
                <a:moveTo>
                  <a:pt x="567550" y="0"/>
                </a:moveTo>
                <a:lnTo>
                  <a:pt x="163258" y="0"/>
                </a:lnTo>
                <a:lnTo>
                  <a:pt x="168663" y="46588"/>
                </a:lnTo>
                <a:lnTo>
                  <a:pt x="184049" y="89337"/>
                </a:lnTo>
                <a:lnTo>
                  <a:pt x="208178" y="126992"/>
                </a:lnTo>
                <a:lnTo>
                  <a:pt x="239808" y="158299"/>
                </a:lnTo>
                <a:lnTo>
                  <a:pt x="277698" y="182003"/>
                </a:lnTo>
                <a:lnTo>
                  <a:pt x="235492" y="198842"/>
                </a:lnTo>
                <a:lnTo>
                  <a:pt x="195432" y="221840"/>
                </a:lnTo>
                <a:lnTo>
                  <a:pt x="157814" y="250588"/>
                </a:lnTo>
                <a:lnTo>
                  <a:pt x="122936" y="284677"/>
                </a:lnTo>
                <a:lnTo>
                  <a:pt x="91092" y="323697"/>
                </a:lnTo>
                <a:lnTo>
                  <a:pt x="62580" y="367241"/>
                </a:lnTo>
                <a:lnTo>
                  <a:pt x="37697" y="414898"/>
                </a:lnTo>
                <a:lnTo>
                  <a:pt x="16738" y="466259"/>
                </a:lnTo>
                <a:lnTo>
                  <a:pt x="0" y="520915"/>
                </a:lnTo>
                <a:lnTo>
                  <a:pt x="736003" y="520915"/>
                </a:lnTo>
                <a:lnTo>
                  <a:pt x="721747" y="468491"/>
                </a:lnTo>
                <a:lnTo>
                  <a:pt x="703517" y="419497"/>
                </a:lnTo>
                <a:lnTo>
                  <a:pt x="681571" y="374163"/>
                </a:lnTo>
                <a:lnTo>
                  <a:pt x="656169" y="332719"/>
                </a:lnTo>
                <a:lnTo>
                  <a:pt x="627568" y="295394"/>
                </a:lnTo>
                <a:lnTo>
                  <a:pt x="596026" y="262417"/>
                </a:lnTo>
                <a:lnTo>
                  <a:pt x="561803" y="234018"/>
                </a:lnTo>
                <a:lnTo>
                  <a:pt x="525157" y="210426"/>
                </a:lnTo>
                <a:lnTo>
                  <a:pt x="524890" y="210210"/>
                </a:lnTo>
                <a:lnTo>
                  <a:pt x="524738" y="210210"/>
                </a:lnTo>
                <a:lnTo>
                  <a:pt x="524408" y="210058"/>
                </a:lnTo>
                <a:lnTo>
                  <a:pt x="519912" y="207441"/>
                </a:lnTo>
                <a:lnTo>
                  <a:pt x="515378" y="204978"/>
                </a:lnTo>
                <a:lnTo>
                  <a:pt x="510666" y="202793"/>
                </a:lnTo>
                <a:lnTo>
                  <a:pt x="510070" y="202323"/>
                </a:lnTo>
                <a:lnTo>
                  <a:pt x="509396" y="202133"/>
                </a:lnTo>
                <a:lnTo>
                  <a:pt x="508850" y="201853"/>
                </a:lnTo>
                <a:lnTo>
                  <a:pt x="504545" y="199821"/>
                </a:lnTo>
                <a:lnTo>
                  <a:pt x="500252" y="197688"/>
                </a:lnTo>
                <a:lnTo>
                  <a:pt x="495858" y="195707"/>
                </a:lnTo>
                <a:lnTo>
                  <a:pt x="494817" y="195389"/>
                </a:lnTo>
                <a:lnTo>
                  <a:pt x="493788" y="194868"/>
                </a:lnTo>
                <a:lnTo>
                  <a:pt x="492772" y="194564"/>
                </a:lnTo>
                <a:lnTo>
                  <a:pt x="488746" y="192887"/>
                </a:lnTo>
                <a:lnTo>
                  <a:pt x="484708" y="191084"/>
                </a:lnTo>
                <a:lnTo>
                  <a:pt x="480631" y="189598"/>
                </a:lnTo>
                <a:lnTo>
                  <a:pt x="479234" y="188963"/>
                </a:lnTo>
                <a:lnTo>
                  <a:pt x="477862" y="188468"/>
                </a:lnTo>
                <a:lnTo>
                  <a:pt x="476478" y="188087"/>
                </a:lnTo>
                <a:lnTo>
                  <a:pt x="472681" y="186639"/>
                </a:lnTo>
                <a:lnTo>
                  <a:pt x="468883" y="185534"/>
                </a:lnTo>
                <a:lnTo>
                  <a:pt x="465099" y="184175"/>
                </a:lnTo>
                <a:lnTo>
                  <a:pt x="463372" y="183527"/>
                </a:lnTo>
                <a:lnTo>
                  <a:pt x="461517" y="183045"/>
                </a:lnTo>
                <a:lnTo>
                  <a:pt x="459765" y="182511"/>
                </a:lnTo>
                <a:lnTo>
                  <a:pt x="455167" y="181038"/>
                </a:lnTo>
                <a:lnTo>
                  <a:pt x="492419" y="157163"/>
                </a:lnTo>
                <a:lnTo>
                  <a:pt x="523486" y="125935"/>
                </a:lnTo>
                <a:lnTo>
                  <a:pt x="547164" y="88542"/>
                </a:lnTo>
                <a:lnTo>
                  <a:pt x="562253" y="46168"/>
                </a:lnTo>
                <a:lnTo>
                  <a:pt x="567550" y="0"/>
                </a:lnTo>
                <a:close/>
              </a:path>
            </a:pathLst>
          </a:custGeom>
          <a:solidFill>
            <a:srgbClr val="FF7C80"/>
          </a:solidFill>
        </p:spPr>
        <p:txBody>
          <a:bodyPr wrap="square" lIns="0" tIns="0" rIns="0" bIns="0" rtlCol="0"/>
          <a:lstStyle/>
          <a:p>
            <a:endParaRPr/>
          </a:p>
        </p:txBody>
      </p:sp>
      <p:grpSp>
        <p:nvGrpSpPr>
          <p:cNvPr id="2" name="Group 1"/>
          <p:cNvGrpSpPr/>
          <p:nvPr/>
        </p:nvGrpSpPr>
        <p:grpSpPr>
          <a:xfrm>
            <a:off x="8927550" y="2568663"/>
            <a:ext cx="702156" cy="365644"/>
            <a:chOff x="10734325" y="2490820"/>
            <a:chExt cx="702156" cy="365644"/>
          </a:xfrm>
        </p:grpSpPr>
        <p:sp>
          <p:nvSpPr>
            <p:cNvPr id="50" name="object 36"/>
            <p:cNvSpPr/>
            <p:nvPr/>
          </p:nvSpPr>
          <p:spPr>
            <a:xfrm>
              <a:off x="11006064" y="2490820"/>
              <a:ext cx="168160" cy="252240"/>
            </a:xfrm>
            <a:custGeom>
              <a:avLst/>
              <a:gdLst/>
              <a:ahLst/>
              <a:cxnLst/>
              <a:rect l="l" t="t" r="r" b="b"/>
              <a:pathLst>
                <a:path w="119379" h="179070">
                  <a:moveTo>
                    <a:pt x="56108" y="0"/>
                  </a:moveTo>
                  <a:lnTo>
                    <a:pt x="41644" y="506"/>
                  </a:lnTo>
                  <a:lnTo>
                    <a:pt x="27454" y="1993"/>
                  </a:lnTo>
                  <a:lnTo>
                    <a:pt x="13563" y="4414"/>
                  </a:lnTo>
                  <a:lnTo>
                    <a:pt x="0" y="7721"/>
                  </a:lnTo>
                  <a:lnTo>
                    <a:pt x="7803" y="34572"/>
                  </a:lnTo>
                  <a:lnTo>
                    <a:pt x="14790" y="66084"/>
                  </a:lnTo>
                  <a:lnTo>
                    <a:pt x="20075" y="101872"/>
                  </a:lnTo>
                  <a:lnTo>
                    <a:pt x="22771" y="141554"/>
                  </a:lnTo>
                  <a:lnTo>
                    <a:pt x="25680" y="155972"/>
                  </a:lnTo>
                  <a:lnTo>
                    <a:pt x="33616" y="167743"/>
                  </a:lnTo>
                  <a:lnTo>
                    <a:pt x="45391" y="175678"/>
                  </a:lnTo>
                  <a:lnTo>
                    <a:pt x="59816" y="178587"/>
                  </a:lnTo>
                  <a:lnTo>
                    <a:pt x="74242" y="175678"/>
                  </a:lnTo>
                  <a:lnTo>
                    <a:pt x="86017" y="167743"/>
                  </a:lnTo>
                  <a:lnTo>
                    <a:pt x="93953" y="155972"/>
                  </a:lnTo>
                  <a:lnTo>
                    <a:pt x="96862" y="141554"/>
                  </a:lnTo>
                  <a:lnTo>
                    <a:pt x="99467" y="102650"/>
                  </a:lnTo>
                  <a:lnTo>
                    <a:pt x="104574" y="67467"/>
                  </a:lnTo>
                  <a:lnTo>
                    <a:pt x="111353" y="36367"/>
                  </a:lnTo>
                  <a:lnTo>
                    <a:pt x="118973" y="9715"/>
                  </a:lnTo>
                  <a:lnTo>
                    <a:pt x="103864" y="5539"/>
                  </a:lnTo>
                  <a:lnTo>
                    <a:pt x="88322" y="2495"/>
                  </a:lnTo>
                  <a:lnTo>
                    <a:pt x="72389" y="632"/>
                  </a:lnTo>
                  <a:lnTo>
                    <a:pt x="56108" y="0"/>
                  </a:lnTo>
                  <a:close/>
                </a:path>
              </a:pathLst>
            </a:custGeom>
            <a:solidFill>
              <a:srgbClr val="990000"/>
            </a:solidFill>
          </p:spPr>
          <p:txBody>
            <a:bodyPr wrap="square" lIns="0" tIns="0" rIns="0" bIns="0" rtlCol="0"/>
            <a:lstStyle/>
            <a:p>
              <a:endParaRPr/>
            </a:p>
          </p:txBody>
        </p:sp>
        <p:sp>
          <p:nvSpPr>
            <p:cNvPr id="51" name="object 37"/>
            <p:cNvSpPr/>
            <p:nvPr/>
          </p:nvSpPr>
          <p:spPr>
            <a:xfrm>
              <a:off x="10734325" y="2512094"/>
              <a:ext cx="702156" cy="344370"/>
            </a:xfrm>
            <a:custGeom>
              <a:avLst/>
              <a:gdLst/>
              <a:ahLst/>
              <a:cxnLst/>
              <a:rect l="l" t="t" r="r" b="b"/>
              <a:pathLst>
                <a:path w="498475" h="244475">
                  <a:moveTo>
                    <a:pt x="171526" y="0"/>
                  </a:moveTo>
                  <a:lnTo>
                    <a:pt x="130329" y="22305"/>
                  </a:lnTo>
                  <a:lnTo>
                    <a:pt x="95424" y="52982"/>
                  </a:lnTo>
                  <a:lnTo>
                    <a:pt x="68145" y="90707"/>
                  </a:lnTo>
                  <a:lnTo>
                    <a:pt x="49824" y="134155"/>
                  </a:lnTo>
                  <a:lnTo>
                    <a:pt x="41795" y="182003"/>
                  </a:lnTo>
                  <a:lnTo>
                    <a:pt x="41503" y="182003"/>
                  </a:lnTo>
                  <a:lnTo>
                    <a:pt x="25396" y="184459"/>
                  </a:lnTo>
                  <a:lnTo>
                    <a:pt x="12198" y="191147"/>
                  </a:lnTo>
                  <a:lnTo>
                    <a:pt x="3277" y="201045"/>
                  </a:lnTo>
                  <a:lnTo>
                    <a:pt x="0" y="213131"/>
                  </a:lnTo>
                  <a:lnTo>
                    <a:pt x="3277" y="225212"/>
                  </a:lnTo>
                  <a:lnTo>
                    <a:pt x="12198" y="235110"/>
                  </a:lnTo>
                  <a:lnTo>
                    <a:pt x="25396" y="241801"/>
                  </a:lnTo>
                  <a:lnTo>
                    <a:pt x="41503" y="244259"/>
                  </a:lnTo>
                  <a:lnTo>
                    <a:pt x="456526" y="244259"/>
                  </a:lnTo>
                  <a:lnTo>
                    <a:pt x="472634" y="241801"/>
                  </a:lnTo>
                  <a:lnTo>
                    <a:pt x="485832" y="235110"/>
                  </a:lnTo>
                  <a:lnTo>
                    <a:pt x="494753" y="225212"/>
                  </a:lnTo>
                  <a:lnTo>
                    <a:pt x="498030" y="213131"/>
                  </a:lnTo>
                  <a:lnTo>
                    <a:pt x="494753" y="201045"/>
                  </a:lnTo>
                  <a:lnTo>
                    <a:pt x="485832" y="191147"/>
                  </a:lnTo>
                  <a:lnTo>
                    <a:pt x="475832" y="186080"/>
                  </a:lnTo>
                  <a:lnTo>
                    <a:pt x="252730" y="186080"/>
                  </a:lnTo>
                  <a:lnTo>
                    <a:pt x="229536" y="181385"/>
                  </a:lnTo>
                  <a:lnTo>
                    <a:pt x="210567" y="168592"/>
                  </a:lnTo>
                  <a:lnTo>
                    <a:pt x="197764" y="149636"/>
                  </a:lnTo>
                  <a:lnTo>
                    <a:pt x="193065" y="126453"/>
                  </a:lnTo>
                  <a:lnTo>
                    <a:pt x="191073" y="94208"/>
                  </a:lnTo>
                  <a:lnTo>
                    <a:pt x="186805" y="62274"/>
                  </a:lnTo>
                  <a:lnTo>
                    <a:pt x="180283" y="30816"/>
                  </a:lnTo>
                  <a:lnTo>
                    <a:pt x="171526" y="0"/>
                  </a:lnTo>
                  <a:close/>
                </a:path>
                <a:path w="498475" h="244475">
                  <a:moveTo>
                    <a:pt x="333057" y="2692"/>
                  </a:moveTo>
                  <a:lnTo>
                    <a:pt x="324668" y="32924"/>
                  </a:lnTo>
                  <a:lnTo>
                    <a:pt x="318409" y="63795"/>
                  </a:lnTo>
                  <a:lnTo>
                    <a:pt x="314296" y="95203"/>
                  </a:lnTo>
                  <a:lnTo>
                    <a:pt x="312343" y="127050"/>
                  </a:lnTo>
                  <a:lnTo>
                    <a:pt x="307670" y="149888"/>
                  </a:lnTo>
                  <a:lnTo>
                    <a:pt x="294886" y="168667"/>
                  </a:lnTo>
                  <a:lnTo>
                    <a:pt x="275926" y="181395"/>
                  </a:lnTo>
                  <a:lnTo>
                    <a:pt x="252730" y="186080"/>
                  </a:lnTo>
                  <a:lnTo>
                    <a:pt x="475832" y="186080"/>
                  </a:lnTo>
                  <a:lnTo>
                    <a:pt x="472634" y="184459"/>
                  </a:lnTo>
                  <a:lnTo>
                    <a:pt x="456526" y="182003"/>
                  </a:lnTo>
                  <a:lnTo>
                    <a:pt x="456272" y="182003"/>
                  </a:lnTo>
                  <a:lnTo>
                    <a:pt x="448637" y="135528"/>
                  </a:lnTo>
                  <a:lnTo>
                    <a:pt x="431273" y="93149"/>
                  </a:lnTo>
                  <a:lnTo>
                    <a:pt x="405404" y="56077"/>
                  </a:lnTo>
                  <a:lnTo>
                    <a:pt x="372257" y="25521"/>
                  </a:lnTo>
                  <a:lnTo>
                    <a:pt x="333057" y="2692"/>
                  </a:lnTo>
                  <a:close/>
                </a:path>
              </a:pathLst>
            </a:custGeom>
            <a:solidFill>
              <a:srgbClr val="990000"/>
            </a:solidFill>
          </p:spPr>
          <p:txBody>
            <a:bodyPr wrap="square" lIns="0" tIns="0" rIns="0" bIns="0" rtlCol="0"/>
            <a:lstStyle/>
            <a:p>
              <a:endParaRPr/>
            </a:p>
          </p:txBody>
        </p:sp>
      </p:grpSp>
      <p:sp>
        <p:nvSpPr>
          <p:cNvPr id="47" name="Rectangle 46"/>
          <p:cNvSpPr/>
          <p:nvPr/>
        </p:nvSpPr>
        <p:spPr>
          <a:xfrm>
            <a:off x="339027" y="2085943"/>
            <a:ext cx="9055696" cy="461665"/>
          </a:xfrm>
          <a:prstGeom prst="rect">
            <a:avLst/>
          </a:prstGeom>
        </p:spPr>
        <p:txBody>
          <a:bodyPr wrap="square">
            <a:spAutoFit/>
          </a:bodyPr>
          <a:lstStyle/>
          <a:p>
            <a:r>
              <a:rPr lang="en-GB" sz="2400" b="1" dirty="0" smtClean="0">
                <a:latin typeface="Arial" panose="020B0604020202020204" pitchFamily="34" charset="0"/>
              </a:rPr>
              <a:t>The most popular subject areas are:</a:t>
            </a:r>
            <a:endParaRPr lang="en-GB" sz="2400" b="1" dirty="0">
              <a:solidFill>
                <a:srgbClr val="FF7C80"/>
              </a:solidFill>
            </a:endParaRPr>
          </a:p>
        </p:txBody>
      </p:sp>
      <p:grpSp>
        <p:nvGrpSpPr>
          <p:cNvPr id="3" name="Group 2"/>
          <p:cNvGrpSpPr/>
          <p:nvPr/>
        </p:nvGrpSpPr>
        <p:grpSpPr>
          <a:xfrm>
            <a:off x="273919" y="2895725"/>
            <a:ext cx="2055744" cy="965315"/>
            <a:chOff x="1549921" y="5756424"/>
            <a:chExt cx="2055744" cy="965315"/>
          </a:xfrm>
        </p:grpSpPr>
        <p:grpSp>
          <p:nvGrpSpPr>
            <p:cNvPr id="60" name="Group 59"/>
            <p:cNvGrpSpPr/>
            <p:nvPr/>
          </p:nvGrpSpPr>
          <p:grpSpPr>
            <a:xfrm>
              <a:off x="1549921" y="5756424"/>
              <a:ext cx="2055744" cy="965315"/>
              <a:chOff x="8411346" y="577880"/>
              <a:chExt cx="1521994" cy="714682"/>
            </a:xfrm>
          </p:grpSpPr>
          <p:sp>
            <p:nvSpPr>
              <p:cNvPr id="62"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63"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6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6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6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6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69" name="Oval 68"/>
            <p:cNvSpPr/>
            <p:nvPr/>
          </p:nvSpPr>
          <p:spPr>
            <a:xfrm>
              <a:off x="2403640" y="6532993"/>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0" name="TextBox 1"/>
          <p:cNvSpPr txBox="1"/>
          <p:nvPr/>
        </p:nvSpPr>
        <p:spPr>
          <a:xfrm>
            <a:off x="987980" y="6427119"/>
            <a:ext cx="6256550" cy="2699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i="1" dirty="0" smtClean="0">
                <a:latin typeface="Arial" panose="020B0604020202020204" pitchFamily="34" charset="0"/>
                <a:cs typeface="Arial" panose="020B0604020202020204" pitchFamily="34" charset="0"/>
              </a:rPr>
              <a:t>Figures do not sum due to rounding.</a:t>
            </a:r>
            <a:endParaRPr lang="en-GB" sz="1400" i="1" dirty="0">
              <a:latin typeface="Arial" panose="020B0604020202020204" pitchFamily="34" charset="0"/>
              <a:cs typeface="Arial" panose="020B0604020202020204" pitchFamily="34" charset="0"/>
            </a:endParaRPr>
          </a:p>
        </p:txBody>
      </p:sp>
      <p:sp>
        <p:nvSpPr>
          <p:cNvPr id="71" name="Rectangle 70"/>
          <p:cNvSpPr/>
          <p:nvPr/>
        </p:nvSpPr>
        <p:spPr>
          <a:xfrm>
            <a:off x="10054329" y="3966340"/>
            <a:ext cx="2137671" cy="1292662"/>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70</a:t>
            </a:r>
          </a:p>
          <a:p>
            <a:pPr algn="ctr"/>
            <a:r>
              <a:rPr lang="en-GB" b="1" dirty="0" smtClean="0">
                <a:solidFill>
                  <a:srgbClr val="990000"/>
                </a:solidFill>
                <a:latin typeface="Arial" panose="020B0604020202020204" pitchFamily="34" charset="0"/>
              </a:rPr>
              <a:t>Information and Communication Technology</a:t>
            </a:r>
            <a:endParaRPr lang="en-GB" b="1" dirty="0">
              <a:solidFill>
                <a:srgbClr val="990000"/>
              </a:solidFill>
            </a:endParaRPr>
          </a:p>
        </p:txBody>
      </p:sp>
      <p:sp>
        <p:nvSpPr>
          <p:cNvPr id="72" name="object 30"/>
          <p:cNvSpPr/>
          <p:nvPr/>
        </p:nvSpPr>
        <p:spPr>
          <a:xfrm>
            <a:off x="11003500" y="2586400"/>
            <a:ext cx="309719" cy="436581"/>
          </a:xfrm>
          <a:custGeom>
            <a:avLst/>
            <a:gdLst/>
            <a:ahLst/>
            <a:cxnLst/>
            <a:rect l="l" t="t" r="r" b="b"/>
            <a:pathLst>
              <a:path w="224790" h="316865">
                <a:moveTo>
                  <a:pt x="112255" y="0"/>
                </a:moveTo>
                <a:lnTo>
                  <a:pt x="56997" y="9463"/>
                </a:lnTo>
                <a:lnTo>
                  <a:pt x="23158" y="35177"/>
                </a:lnTo>
                <a:lnTo>
                  <a:pt x="5804" y="73128"/>
                </a:lnTo>
                <a:lnTo>
                  <a:pt x="0" y="119303"/>
                </a:lnTo>
                <a:lnTo>
                  <a:pt x="570" y="160751"/>
                </a:lnTo>
                <a:lnTo>
                  <a:pt x="7265" y="200217"/>
                </a:lnTo>
                <a:lnTo>
                  <a:pt x="20789" y="237657"/>
                </a:lnTo>
                <a:lnTo>
                  <a:pt x="41884" y="273138"/>
                </a:lnTo>
                <a:lnTo>
                  <a:pt x="74556" y="306853"/>
                </a:lnTo>
                <a:lnTo>
                  <a:pt x="112255" y="316309"/>
                </a:lnTo>
                <a:lnTo>
                  <a:pt x="126539" y="315483"/>
                </a:lnTo>
                <a:lnTo>
                  <a:pt x="161226" y="298015"/>
                </a:lnTo>
                <a:lnTo>
                  <a:pt x="203800" y="237366"/>
                </a:lnTo>
                <a:lnTo>
                  <a:pt x="216883" y="200201"/>
                </a:lnTo>
                <a:lnTo>
                  <a:pt x="223307" y="161069"/>
                </a:lnTo>
                <a:lnTo>
                  <a:pt x="224508" y="119291"/>
                </a:lnTo>
                <a:lnTo>
                  <a:pt x="218692" y="73118"/>
                </a:lnTo>
                <a:lnTo>
                  <a:pt x="201330" y="35171"/>
                </a:lnTo>
                <a:lnTo>
                  <a:pt x="167491" y="9461"/>
                </a:lnTo>
                <a:lnTo>
                  <a:pt x="112255" y="0"/>
                </a:lnTo>
                <a:close/>
              </a:path>
            </a:pathLst>
          </a:custGeom>
          <a:solidFill>
            <a:srgbClr val="C00000"/>
          </a:solidFill>
        </p:spPr>
        <p:txBody>
          <a:bodyPr wrap="square" lIns="0" tIns="0" rIns="0" bIns="0" rtlCol="0"/>
          <a:lstStyle/>
          <a:p>
            <a:endParaRPr/>
          </a:p>
        </p:txBody>
      </p:sp>
      <p:sp>
        <p:nvSpPr>
          <p:cNvPr id="73" name="object 31"/>
          <p:cNvSpPr/>
          <p:nvPr/>
        </p:nvSpPr>
        <p:spPr>
          <a:xfrm>
            <a:off x="10635857" y="3003990"/>
            <a:ext cx="1025398" cy="591439"/>
          </a:xfrm>
          <a:custGeom>
            <a:avLst/>
            <a:gdLst/>
            <a:ahLst/>
            <a:cxnLst/>
            <a:rect l="l" t="t" r="r" b="b"/>
            <a:pathLst>
              <a:path w="744220" h="429259">
                <a:moveTo>
                  <a:pt x="294259" y="520"/>
                </a:moveTo>
                <a:lnTo>
                  <a:pt x="223613" y="9567"/>
                </a:lnTo>
                <a:lnTo>
                  <a:pt x="184725" y="21542"/>
                </a:lnTo>
                <a:lnTo>
                  <a:pt x="19075" y="165277"/>
                </a:lnTo>
                <a:lnTo>
                  <a:pt x="662" y="199673"/>
                </a:lnTo>
                <a:lnTo>
                  <a:pt x="0" y="212966"/>
                </a:lnTo>
                <a:lnTo>
                  <a:pt x="9639" y="372592"/>
                </a:lnTo>
                <a:lnTo>
                  <a:pt x="15729" y="395687"/>
                </a:lnTo>
                <a:lnTo>
                  <a:pt x="29721" y="414020"/>
                </a:lnTo>
                <a:lnTo>
                  <a:pt x="49565" y="425770"/>
                </a:lnTo>
                <a:lnTo>
                  <a:pt x="73215" y="429120"/>
                </a:lnTo>
                <a:lnTo>
                  <a:pt x="96310" y="423029"/>
                </a:lnTo>
                <a:lnTo>
                  <a:pt x="114641" y="409036"/>
                </a:lnTo>
                <a:lnTo>
                  <a:pt x="126388" y="389188"/>
                </a:lnTo>
                <a:lnTo>
                  <a:pt x="129730" y="365531"/>
                </a:lnTo>
                <a:lnTo>
                  <a:pt x="122097" y="239166"/>
                </a:lnTo>
                <a:lnTo>
                  <a:pt x="121932" y="236029"/>
                </a:lnTo>
                <a:lnTo>
                  <a:pt x="123063" y="233286"/>
                </a:lnTo>
                <a:lnTo>
                  <a:pt x="125272" y="230860"/>
                </a:lnTo>
                <a:lnTo>
                  <a:pt x="152171" y="205905"/>
                </a:lnTo>
                <a:lnTo>
                  <a:pt x="151879" y="203225"/>
                </a:lnTo>
                <a:lnTo>
                  <a:pt x="152994" y="193307"/>
                </a:lnTo>
                <a:lnTo>
                  <a:pt x="157983" y="185072"/>
                </a:lnTo>
                <a:lnTo>
                  <a:pt x="165793" y="179449"/>
                </a:lnTo>
                <a:lnTo>
                  <a:pt x="175374" y="177368"/>
                </a:lnTo>
                <a:lnTo>
                  <a:pt x="730589" y="177368"/>
                </a:lnTo>
                <a:lnTo>
                  <a:pt x="726351" y="170942"/>
                </a:lnTo>
                <a:lnTo>
                  <a:pt x="597647" y="40976"/>
                </a:lnTo>
                <a:lnTo>
                  <a:pt x="379107" y="40976"/>
                </a:lnTo>
                <a:lnTo>
                  <a:pt x="358646" y="39647"/>
                </a:lnTo>
                <a:lnTo>
                  <a:pt x="341579" y="35661"/>
                </a:lnTo>
                <a:lnTo>
                  <a:pt x="328062" y="29303"/>
                </a:lnTo>
                <a:lnTo>
                  <a:pt x="315737" y="21077"/>
                </a:lnTo>
                <a:lnTo>
                  <a:pt x="304513" y="11367"/>
                </a:lnTo>
                <a:lnTo>
                  <a:pt x="294259" y="520"/>
                </a:lnTo>
                <a:close/>
              </a:path>
              <a:path w="744220" h="429259">
                <a:moveTo>
                  <a:pt x="730589" y="177368"/>
                </a:moveTo>
                <a:lnTo>
                  <a:pt x="570534" y="177368"/>
                </a:lnTo>
                <a:lnTo>
                  <a:pt x="580117" y="179451"/>
                </a:lnTo>
                <a:lnTo>
                  <a:pt x="587933" y="185077"/>
                </a:lnTo>
                <a:lnTo>
                  <a:pt x="592930" y="193313"/>
                </a:lnTo>
                <a:lnTo>
                  <a:pt x="594055" y="203225"/>
                </a:lnTo>
                <a:lnTo>
                  <a:pt x="575564" y="369455"/>
                </a:lnTo>
                <a:lnTo>
                  <a:pt x="717435" y="263105"/>
                </a:lnTo>
                <a:lnTo>
                  <a:pt x="743827" y="213499"/>
                </a:lnTo>
                <a:lnTo>
                  <a:pt x="739491" y="190867"/>
                </a:lnTo>
                <a:lnTo>
                  <a:pt x="730589" y="177368"/>
                </a:lnTo>
                <a:close/>
              </a:path>
              <a:path w="744220" h="429259">
                <a:moveTo>
                  <a:pt x="464400" y="0"/>
                </a:moveTo>
                <a:lnTo>
                  <a:pt x="430760" y="28957"/>
                </a:lnTo>
                <a:lnTo>
                  <a:pt x="379107" y="40976"/>
                </a:lnTo>
                <a:lnTo>
                  <a:pt x="597647" y="40976"/>
                </a:lnTo>
                <a:lnTo>
                  <a:pt x="590384" y="33642"/>
                </a:lnTo>
                <a:lnTo>
                  <a:pt x="565851" y="19345"/>
                </a:lnTo>
                <a:lnTo>
                  <a:pt x="528454" y="7686"/>
                </a:lnTo>
                <a:lnTo>
                  <a:pt x="490527" y="595"/>
                </a:lnTo>
                <a:lnTo>
                  <a:pt x="464400" y="0"/>
                </a:lnTo>
                <a:close/>
              </a:path>
            </a:pathLst>
          </a:custGeom>
          <a:solidFill>
            <a:srgbClr val="C00000"/>
          </a:solidFill>
        </p:spPr>
        <p:txBody>
          <a:bodyPr wrap="square" lIns="0" tIns="0" rIns="0" bIns="0" rtlCol="0"/>
          <a:lstStyle/>
          <a:p>
            <a:endParaRPr/>
          </a:p>
        </p:txBody>
      </p:sp>
      <p:sp>
        <p:nvSpPr>
          <p:cNvPr id="74" name="object 32"/>
          <p:cNvSpPr/>
          <p:nvPr/>
        </p:nvSpPr>
        <p:spPr>
          <a:xfrm>
            <a:off x="10865976" y="3270463"/>
            <a:ext cx="567818" cy="347340"/>
          </a:xfrm>
          <a:custGeom>
            <a:avLst/>
            <a:gdLst/>
            <a:ahLst/>
            <a:cxnLst/>
            <a:rect l="l" t="t" r="r" b="b"/>
            <a:pathLst>
              <a:path w="412115" h="252094">
                <a:moveTo>
                  <a:pt x="407847" y="0"/>
                </a:moveTo>
                <a:lnTo>
                  <a:pt x="4025" y="0"/>
                </a:lnTo>
                <a:lnTo>
                  <a:pt x="0" y="3632"/>
                </a:lnTo>
                <a:lnTo>
                  <a:pt x="27203" y="248234"/>
                </a:lnTo>
                <a:lnTo>
                  <a:pt x="30251" y="251866"/>
                </a:lnTo>
                <a:lnTo>
                  <a:pt x="381622" y="251866"/>
                </a:lnTo>
                <a:lnTo>
                  <a:pt x="384683" y="248234"/>
                </a:lnTo>
                <a:lnTo>
                  <a:pt x="411873" y="3632"/>
                </a:lnTo>
                <a:lnTo>
                  <a:pt x="407847" y="0"/>
                </a:lnTo>
                <a:close/>
              </a:path>
            </a:pathLst>
          </a:custGeom>
          <a:solidFill>
            <a:srgbClr val="FF7C80"/>
          </a:solidFill>
        </p:spPr>
        <p:txBody>
          <a:bodyPr wrap="square" lIns="0" tIns="0" rIns="0" bIns="0" rtlCol="0"/>
          <a:lstStyle/>
          <a:p>
            <a:endParaRPr/>
          </a:p>
        </p:txBody>
      </p:sp>
      <p:sp>
        <p:nvSpPr>
          <p:cNvPr id="75" name="object 33"/>
          <p:cNvSpPr/>
          <p:nvPr/>
        </p:nvSpPr>
        <p:spPr>
          <a:xfrm>
            <a:off x="10822001" y="3319181"/>
            <a:ext cx="40245" cy="94491"/>
          </a:xfrm>
          <a:custGeom>
            <a:avLst/>
            <a:gdLst/>
            <a:ahLst/>
            <a:cxnLst/>
            <a:rect l="l" t="t" r="r" b="b"/>
            <a:pathLst>
              <a:path w="29209" h="68580">
                <a:moveTo>
                  <a:pt x="21450" y="0"/>
                </a:moveTo>
                <a:lnTo>
                  <a:pt x="0" y="16421"/>
                </a:lnTo>
                <a:lnTo>
                  <a:pt x="4495" y="68313"/>
                </a:lnTo>
                <a:lnTo>
                  <a:pt x="29057" y="68313"/>
                </a:lnTo>
                <a:lnTo>
                  <a:pt x="21450" y="0"/>
                </a:lnTo>
                <a:close/>
              </a:path>
            </a:pathLst>
          </a:custGeom>
          <a:solidFill>
            <a:srgbClr val="C00000"/>
          </a:solidFill>
        </p:spPr>
        <p:txBody>
          <a:bodyPr wrap="square" lIns="0" tIns="0" rIns="0" bIns="0" rtlCol="0"/>
          <a:lstStyle/>
          <a:p>
            <a:endParaRPr/>
          </a:p>
        </p:txBody>
      </p:sp>
      <p:sp>
        <p:nvSpPr>
          <p:cNvPr id="76" name="object 34"/>
          <p:cNvSpPr/>
          <p:nvPr/>
        </p:nvSpPr>
        <p:spPr>
          <a:xfrm>
            <a:off x="10313644" y="3357927"/>
            <a:ext cx="1651835" cy="377962"/>
          </a:xfrm>
          <a:custGeom>
            <a:avLst/>
            <a:gdLst/>
            <a:ahLst/>
            <a:cxnLst/>
            <a:rect l="l" t="t" r="r" b="b"/>
            <a:pathLst>
              <a:path w="1198879" h="274319">
                <a:moveTo>
                  <a:pt x="217994" y="0"/>
                </a:moveTo>
                <a:lnTo>
                  <a:pt x="184225" y="0"/>
                </a:lnTo>
                <a:lnTo>
                  <a:pt x="178345" y="2806"/>
                </a:lnTo>
                <a:lnTo>
                  <a:pt x="4876" y="240703"/>
                </a:lnTo>
                <a:lnTo>
                  <a:pt x="0" y="251307"/>
                </a:lnTo>
                <a:lnTo>
                  <a:pt x="1604" y="262204"/>
                </a:lnTo>
                <a:lnTo>
                  <a:pt x="8607" y="270710"/>
                </a:lnTo>
                <a:lnTo>
                  <a:pt x="19925" y="274142"/>
                </a:lnTo>
                <a:lnTo>
                  <a:pt x="1181950" y="274142"/>
                </a:lnTo>
                <a:lnTo>
                  <a:pt x="1186509" y="273113"/>
                </a:lnTo>
                <a:lnTo>
                  <a:pt x="1190497" y="270205"/>
                </a:lnTo>
                <a:lnTo>
                  <a:pt x="1196042" y="264151"/>
                </a:lnTo>
                <a:lnTo>
                  <a:pt x="1198546" y="256827"/>
                </a:lnTo>
                <a:lnTo>
                  <a:pt x="1198016" y="249057"/>
                </a:lnTo>
                <a:lnTo>
                  <a:pt x="1194459" y="241668"/>
                </a:lnTo>
                <a:lnTo>
                  <a:pt x="1188828" y="233946"/>
                </a:lnTo>
                <a:lnTo>
                  <a:pt x="59333" y="233946"/>
                </a:lnTo>
                <a:lnTo>
                  <a:pt x="200608" y="40195"/>
                </a:lnTo>
                <a:lnTo>
                  <a:pt x="220433" y="40195"/>
                </a:lnTo>
                <a:lnTo>
                  <a:pt x="217994" y="0"/>
                </a:lnTo>
                <a:close/>
              </a:path>
              <a:path w="1198879" h="274319">
                <a:moveTo>
                  <a:pt x="1015491" y="0"/>
                </a:moveTo>
                <a:lnTo>
                  <a:pt x="983347" y="0"/>
                </a:lnTo>
                <a:lnTo>
                  <a:pt x="980439" y="4368"/>
                </a:lnTo>
                <a:lnTo>
                  <a:pt x="977061" y="8521"/>
                </a:lnTo>
                <a:lnTo>
                  <a:pt x="969873" y="15671"/>
                </a:lnTo>
                <a:lnTo>
                  <a:pt x="966266" y="18427"/>
                </a:lnTo>
                <a:lnTo>
                  <a:pt x="937246" y="40195"/>
                </a:lnTo>
                <a:lnTo>
                  <a:pt x="998028" y="40195"/>
                </a:lnTo>
                <a:lnTo>
                  <a:pt x="1139303" y="233946"/>
                </a:lnTo>
                <a:lnTo>
                  <a:pt x="1188828" y="233946"/>
                </a:lnTo>
                <a:lnTo>
                  <a:pt x="1025422" y="9867"/>
                </a:lnTo>
                <a:lnTo>
                  <a:pt x="1021930" y="3962"/>
                </a:lnTo>
                <a:lnTo>
                  <a:pt x="1015491" y="0"/>
                </a:lnTo>
                <a:close/>
              </a:path>
            </a:pathLst>
          </a:custGeom>
          <a:solidFill>
            <a:srgbClr val="C00000"/>
          </a:solidFill>
        </p:spPr>
        <p:txBody>
          <a:bodyPr wrap="square" lIns="0" tIns="0" rIns="0" bIns="0" rtlCol="0"/>
          <a:lstStyle/>
          <a:p>
            <a:endParaRPr/>
          </a:p>
        </p:txBody>
      </p:sp>
    </p:spTree>
    <p:extLst>
      <p:ext uri="{BB962C8B-B14F-4D97-AF65-F5344CB8AC3E}">
        <p14:creationId xmlns:p14="http://schemas.microsoft.com/office/powerpoint/2010/main" val="3730887232"/>
      </p:ext>
    </p:extLst>
  </p:cSld>
  <p:clrMapOvr>
    <a:masterClrMapping/>
  </p:clrMapOvr>
  <mc:AlternateContent xmlns:mc="http://schemas.openxmlformats.org/markup-compatibility/2006" xmlns:p14="http://schemas.microsoft.com/office/powerpoint/2010/main">
    <mc:Choice Requires="p14">
      <p:transition spd="med" p14:dur="700" advTm="25500">
        <p:fade/>
      </p:transition>
    </mc:Choice>
    <mc:Fallback xmlns="">
      <p:transition spd="med" advTm="25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50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p:cTn id="7"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7">
                                            <p:txEl>
                                              <p:pRg st="0" end="0"/>
                                            </p:txEl>
                                          </p:spTgt>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8"/>
                                        </p:tgtEl>
                                        <p:attrNameLst>
                                          <p:attrName>style.visibility</p:attrName>
                                        </p:attrNameLst>
                                      </p:cBhvr>
                                      <p:to>
                                        <p:strVal val="visible"/>
                                      </p:to>
                                    </p:set>
                                    <p:animEffect transition="in" filter="wipe(down)">
                                      <p:cBhvr>
                                        <p:cTn id="14" dur="500"/>
                                        <p:tgtEl>
                                          <p:spTgt spid="18"/>
                                        </p:tgtEl>
                                      </p:cBhvr>
                                    </p:animEffect>
                                  </p:childTnLst>
                                </p:cTn>
                              </p:par>
                            </p:childTnLst>
                          </p:cTn>
                        </p:par>
                        <p:par>
                          <p:cTn id="15" fill="hold">
                            <p:stCondLst>
                              <p:cond delay="1750"/>
                            </p:stCondLst>
                            <p:childTnLst>
                              <p:par>
                                <p:cTn id="16" presetID="22" presetClass="entr" presetSubtype="4" fill="hold" grpId="0" nodeType="afterEffect">
                                  <p:stCondLst>
                                    <p:cond delay="75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1000"/>
                                        <p:tgtEl>
                                          <p:spTgt spid="19"/>
                                        </p:tgtEl>
                                      </p:cBhvr>
                                    </p:animEffect>
                                  </p:childTnLst>
                                </p:cTn>
                              </p:par>
                            </p:childTnLst>
                          </p:cTn>
                        </p:par>
                        <p:par>
                          <p:cTn id="19" fill="hold">
                            <p:stCondLst>
                              <p:cond delay="3500"/>
                            </p:stCondLst>
                            <p:childTnLst>
                              <p:par>
                                <p:cTn id="20" presetID="22" presetClass="entr" presetSubtype="4" fill="hold" grpId="0" nodeType="afterEffect">
                                  <p:stCondLst>
                                    <p:cond delay="15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childTnLst>
                          </p:cTn>
                        </p:par>
                        <p:par>
                          <p:cTn id="23" fill="hold">
                            <p:stCondLst>
                              <p:cond delay="6000"/>
                            </p:stCondLst>
                            <p:childTnLst>
                              <p:par>
                                <p:cTn id="24" presetID="31" presetClass="entr" presetSubtype="0" fill="hold" nodeType="afterEffect">
                                  <p:stCondLst>
                                    <p:cond delay="75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fltVal val="0"/>
                                          </p:val>
                                        </p:tav>
                                        <p:tav tm="100000">
                                          <p:val>
                                            <p:strVal val="#ppt_w"/>
                                          </p:val>
                                        </p:tav>
                                      </p:tavLst>
                                    </p:anim>
                                    <p:anim calcmode="lin" valueType="num">
                                      <p:cBhvr>
                                        <p:cTn id="27" dur="1000" fill="hold"/>
                                        <p:tgtEl>
                                          <p:spTgt spid="3"/>
                                        </p:tgtEl>
                                        <p:attrNameLst>
                                          <p:attrName>ppt_h</p:attrName>
                                        </p:attrNameLst>
                                      </p:cBhvr>
                                      <p:tavLst>
                                        <p:tav tm="0">
                                          <p:val>
                                            <p:fltVal val="0"/>
                                          </p:val>
                                        </p:tav>
                                        <p:tav tm="100000">
                                          <p:val>
                                            <p:strVal val="#ppt_h"/>
                                          </p:val>
                                        </p:tav>
                                      </p:tavLst>
                                    </p:anim>
                                    <p:anim calcmode="lin" valueType="num">
                                      <p:cBhvr>
                                        <p:cTn id="28" dur="1000" fill="hold"/>
                                        <p:tgtEl>
                                          <p:spTgt spid="3"/>
                                        </p:tgtEl>
                                        <p:attrNameLst>
                                          <p:attrName>style.rotation</p:attrName>
                                        </p:attrNameLst>
                                      </p:cBhvr>
                                      <p:tavLst>
                                        <p:tav tm="0">
                                          <p:val>
                                            <p:fltVal val="90"/>
                                          </p:val>
                                        </p:tav>
                                        <p:tav tm="100000">
                                          <p:val>
                                            <p:fltVal val="0"/>
                                          </p:val>
                                        </p:tav>
                                      </p:tavLst>
                                    </p:anim>
                                    <p:animEffect transition="in" filter="fade">
                                      <p:cBhvr>
                                        <p:cTn id="29" dur="1000"/>
                                        <p:tgtEl>
                                          <p:spTgt spid="3"/>
                                        </p:tgtEl>
                                      </p:cBhvr>
                                    </p:animEffect>
                                  </p:childTnLst>
                                </p:cTn>
                              </p:par>
                            </p:childTnLst>
                          </p:cTn>
                        </p:par>
                        <p:par>
                          <p:cTn id="30" fill="hold">
                            <p:stCondLst>
                              <p:cond delay="7750"/>
                            </p:stCondLst>
                            <p:childTnLst>
                              <p:par>
                                <p:cTn id="31" presetID="10"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par>
                          <p:cTn id="34" fill="hold">
                            <p:stCondLst>
                              <p:cond delay="8250"/>
                            </p:stCondLst>
                            <p:childTnLst>
                              <p:par>
                                <p:cTn id="35" presetID="8" presetClass="entr" presetSubtype="16" fill="hold" grpId="0" nodeType="afterEffect">
                                  <p:stCondLst>
                                    <p:cond delay="500"/>
                                  </p:stCondLst>
                                  <p:childTnLst>
                                    <p:set>
                                      <p:cBhvr>
                                        <p:cTn id="36" dur="1" fill="hold">
                                          <p:stCondLst>
                                            <p:cond delay="0"/>
                                          </p:stCondLst>
                                        </p:cTn>
                                        <p:tgtEl>
                                          <p:spTgt spid="31"/>
                                        </p:tgtEl>
                                        <p:attrNameLst>
                                          <p:attrName>style.visibility</p:attrName>
                                        </p:attrNameLst>
                                      </p:cBhvr>
                                      <p:to>
                                        <p:strVal val="visible"/>
                                      </p:to>
                                    </p:set>
                                    <p:animEffect transition="in" filter="diamond(in)">
                                      <p:cBhvr>
                                        <p:cTn id="37" dur="1000"/>
                                        <p:tgtEl>
                                          <p:spTgt spid="31"/>
                                        </p:tgtEl>
                                      </p:cBhvr>
                                    </p:animEffect>
                                  </p:childTnLst>
                                </p:cTn>
                              </p:par>
                            </p:childTnLst>
                          </p:cTn>
                        </p:par>
                        <p:par>
                          <p:cTn id="38" fill="hold">
                            <p:stCondLst>
                              <p:cond delay="9750"/>
                            </p:stCondLst>
                            <p:childTnLst>
                              <p:par>
                                <p:cTn id="39" presetID="10" presetClass="entr" presetSubtype="0"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par>
                          <p:cTn id="42" fill="hold">
                            <p:stCondLst>
                              <p:cond delay="10250"/>
                            </p:stCondLst>
                            <p:childTnLst>
                              <p:par>
                                <p:cTn id="43" presetID="21" presetClass="entr" presetSubtype="1" fill="hold" nodeType="afterEffect">
                                  <p:stCondLst>
                                    <p:cond delay="500"/>
                                  </p:stCondLst>
                                  <p:childTnLst>
                                    <p:set>
                                      <p:cBhvr>
                                        <p:cTn id="44" dur="1" fill="hold">
                                          <p:stCondLst>
                                            <p:cond delay="0"/>
                                          </p:stCondLst>
                                        </p:cTn>
                                        <p:tgtEl>
                                          <p:spTgt spid="33"/>
                                        </p:tgtEl>
                                        <p:attrNameLst>
                                          <p:attrName>style.visibility</p:attrName>
                                        </p:attrNameLst>
                                      </p:cBhvr>
                                      <p:to>
                                        <p:strVal val="visible"/>
                                      </p:to>
                                    </p:set>
                                    <p:animEffect transition="in" filter="wheel(1)">
                                      <p:cBhvr>
                                        <p:cTn id="45" dur="1000"/>
                                        <p:tgtEl>
                                          <p:spTgt spid="33"/>
                                        </p:tgtEl>
                                      </p:cBhvr>
                                    </p:animEffect>
                                  </p:childTnLst>
                                </p:cTn>
                              </p:par>
                            </p:childTnLst>
                          </p:cTn>
                        </p:par>
                        <p:par>
                          <p:cTn id="46" fill="hold">
                            <p:stCondLst>
                              <p:cond delay="11750"/>
                            </p:stCondLst>
                            <p:childTnLst>
                              <p:par>
                                <p:cTn id="47" presetID="10" presetClass="entr" presetSubtype="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par>
                          <p:cTn id="50" fill="hold">
                            <p:stCondLst>
                              <p:cond delay="12250"/>
                            </p:stCondLst>
                            <p:childTnLst>
                              <p:par>
                                <p:cTn id="51" presetID="6" presetClass="entr" presetSubtype="16" fill="hold" nodeType="afterEffect">
                                  <p:stCondLst>
                                    <p:cond delay="500"/>
                                  </p:stCondLst>
                                  <p:childTnLst>
                                    <p:set>
                                      <p:cBhvr>
                                        <p:cTn id="52" dur="1" fill="hold">
                                          <p:stCondLst>
                                            <p:cond delay="0"/>
                                          </p:stCondLst>
                                        </p:cTn>
                                        <p:tgtEl>
                                          <p:spTgt spid="39"/>
                                        </p:tgtEl>
                                        <p:attrNameLst>
                                          <p:attrName>style.visibility</p:attrName>
                                        </p:attrNameLst>
                                      </p:cBhvr>
                                      <p:to>
                                        <p:strVal val="visible"/>
                                      </p:to>
                                    </p:set>
                                    <p:animEffect transition="in" filter="circle(in)">
                                      <p:cBhvr>
                                        <p:cTn id="53" dur="1000"/>
                                        <p:tgtEl>
                                          <p:spTgt spid="39"/>
                                        </p:tgtEl>
                                      </p:cBhvr>
                                    </p:animEffect>
                                  </p:childTnLst>
                                </p:cTn>
                              </p:par>
                            </p:childTnLst>
                          </p:cTn>
                        </p:par>
                        <p:par>
                          <p:cTn id="54" fill="hold">
                            <p:stCondLst>
                              <p:cond delay="13750"/>
                            </p:stCondLst>
                            <p:childTnLst>
                              <p:par>
                                <p:cTn id="55" presetID="10"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14250"/>
                            </p:stCondLst>
                            <p:childTnLst>
                              <p:par>
                                <p:cTn id="59" presetID="42" presetClass="entr" presetSubtype="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fade">
                                      <p:cBhvr>
                                        <p:cTn id="61" dur="1500"/>
                                        <p:tgtEl>
                                          <p:spTgt spid="49"/>
                                        </p:tgtEl>
                                      </p:cBhvr>
                                    </p:animEffect>
                                    <p:anim calcmode="lin" valueType="num">
                                      <p:cBhvr>
                                        <p:cTn id="62" dur="1500" fill="hold"/>
                                        <p:tgtEl>
                                          <p:spTgt spid="49"/>
                                        </p:tgtEl>
                                        <p:attrNameLst>
                                          <p:attrName>ppt_x</p:attrName>
                                        </p:attrNameLst>
                                      </p:cBhvr>
                                      <p:tavLst>
                                        <p:tav tm="0">
                                          <p:val>
                                            <p:strVal val="#ppt_x"/>
                                          </p:val>
                                        </p:tav>
                                        <p:tav tm="100000">
                                          <p:val>
                                            <p:strVal val="#ppt_x"/>
                                          </p:val>
                                        </p:tav>
                                      </p:tavLst>
                                    </p:anim>
                                    <p:anim calcmode="lin" valueType="num">
                                      <p:cBhvr>
                                        <p:cTn id="63" dur="1500" fill="hold"/>
                                        <p:tgtEl>
                                          <p:spTgt spid="49"/>
                                        </p:tgtEl>
                                        <p:attrNameLst>
                                          <p:attrName>ppt_y</p:attrName>
                                        </p:attrNameLst>
                                      </p:cBhvr>
                                      <p:tavLst>
                                        <p:tav tm="0">
                                          <p:val>
                                            <p:strVal val="#ppt_y+.1"/>
                                          </p:val>
                                        </p:tav>
                                        <p:tav tm="100000">
                                          <p:val>
                                            <p:strVal val="#ppt_y"/>
                                          </p:val>
                                        </p:tav>
                                      </p:tavLst>
                                    </p:anim>
                                  </p:childTnLst>
                                </p:cTn>
                              </p:par>
                              <p:par>
                                <p:cTn id="64" presetID="26" presetClass="entr" presetSubtype="0" fill="hold" nodeType="with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down)">
                                      <p:cBhvr>
                                        <p:cTn id="66" dur="435">
                                          <p:stCondLst>
                                            <p:cond delay="0"/>
                                          </p:stCondLst>
                                        </p:cTn>
                                        <p:tgtEl>
                                          <p:spTgt spid="2"/>
                                        </p:tgtEl>
                                      </p:cBhvr>
                                    </p:animEffect>
                                    <p:anim calcmode="lin" valueType="num">
                                      <p:cBhvr>
                                        <p:cTn id="67" dur="136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68" dur="498"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69" dur="498" tmFilter="0, 0; 0.125,0.2665; 0.25,0.4; 0.375,0.465; 0.5,0.5;  0.625,0.535; 0.75,0.6; 0.875,0.7335; 1,1">
                                          <p:stCondLst>
                                            <p:cond delay="498"/>
                                          </p:stCondLst>
                                        </p:cTn>
                                        <p:tgtEl>
                                          <p:spTgt spid="2"/>
                                        </p:tgtEl>
                                        <p:attrNameLst>
                                          <p:attrName>ppt_y</p:attrName>
                                        </p:attrNameLst>
                                      </p:cBhvr>
                                      <p:tavLst>
                                        <p:tav tm="0" fmla="#ppt_y-sin(pi*$)/9">
                                          <p:val>
                                            <p:fltVal val="0"/>
                                          </p:val>
                                        </p:tav>
                                        <p:tav tm="100000">
                                          <p:val>
                                            <p:fltVal val="1"/>
                                          </p:val>
                                        </p:tav>
                                      </p:tavLst>
                                    </p:anim>
                                    <p:anim calcmode="lin" valueType="num">
                                      <p:cBhvr>
                                        <p:cTn id="70" dur="249" tmFilter="0, 0; 0.125,0.2665; 0.25,0.4; 0.375,0.465; 0.5,0.5;  0.625,0.535; 0.75,0.6; 0.875,0.7335; 1,1">
                                          <p:stCondLst>
                                            <p:cond delay="993"/>
                                          </p:stCondLst>
                                        </p:cTn>
                                        <p:tgtEl>
                                          <p:spTgt spid="2"/>
                                        </p:tgtEl>
                                        <p:attrNameLst>
                                          <p:attrName>ppt_y</p:attrName>
                                        </p:attrNameLst>
                                      </p:cBhvr>
                                      <p:tavLst>
                                        <p:tav tm="0" fmla="#ppt_y-sin(pi*$)/27">
                                          <p:val>
                                            <p:fltVal val="0"/>
                                          </p:val>
                                        </p:tav>
                                        <p:tav tm="100000">
                                          <p:val>
                                            <p:fltVal val="1"/>
                                          </p:val>
                                        </p:tav>
                                      </p:tavLst>
                                    </p:anim>
                                    <p:anim calcmode="lin" valueType="num">
                                      <p:cBhvr>
                                        <p:cTn id="71" dur="123" tmFilter="0, 0; 0.125,0.2665; 0.25,0.4; 0.375,0.465; 0.5,0.5;  0.625,0.535; 0.75,0.6; 0.875,0.7335; 1,1">
                                          <p:stCondLst>
                                            <p:cond delay="1242"/>
                                          </p:stCondLst>
                                        </p:cTn>
                                        <p:tgtEl>
                                          <p:spTgt spid="2"/>
                                        </p:tgtEl>
                                        <p:attrNameLst>
                                          <p:attrName>ppt_y</p:attrName>
                                        </p:attrNameLst>
                                      </p:cBhvr>
                                      <p:tavLst>
                                        <p:tav tm="0" fmla="#ppt_y-sin(pi*$)/81">
                                          <p:val>
                                            <p:fltVal val="0"/>
                                          </p:val>
                                        </p:tav>
                                        <p:tav tm="100000">
                                          <p:val>
                                            <p:fltVal val="1"/>
                                          </p:val>
                                        </p:tav>
                                      </p:tavLst>
                                    </p:anim>
                                    <p:animScale>
                                      <p:cBhvr>
                                        <p:cTn id="72" dur="20">
                                          <p:stCondLst>
                                            <p:cond delay="487"/>
                                          </p:stCondLst>
                                        </p:cTn>
                                        <p:tgtEl>
                                          <p:spTgt spid="2"/>
                                        </p:tgtEl>
                                      </p:cBhvr>
                                      <p:to x="100000" y="60000"/>
                                    </p:animScale>
                                    <p:animScale>
                                      <p:cBhvr>
                                        <p:cTn id="73" dur="124" decel="50000">
                                          <p:stCondLst>
                                            <p:cond delay="507"/>
                                          </p:stCondLst>
                                        </p:cTn>
                                        <p:tgtEl>
                                          <p:spTgt spid="2"/>
                                        </p:tgtEl>
                                      </p:cBhvr>
                                      <p:to x="100000" y="100000"/>
                                    </p:animScale>
                                    <p:animScale>
                                      <p:cBhvr>
                                        <p:cTn id="74" dur="20">
                                          <p:stCondLst>
                                            <p:cond delay="984"/>
                                          </p:stCondLst>
                                        </p:cTn>
                                        <p:tgtEl>
                                          <p:spTgt spid="2"/>
                                        </p:tgtEl>
                                      </p:cBhvr>
                                      <p:to x="100000" y="80000"/>
                                    </p:animScale>
                                    <p:animScale>
                                      <p:cBhvr>
                                        <p:cTn id="75" dur="124" decel="50000">
                                          <p:stCondLst>
                                            <p:cond delay="1004"/>
                                          </p:stCondLst>
                                        </p:cTn>
                                        <p:tgtEl>
                                          <p:spTgt spid="2"/>
                                        </p:tgtEl>
                                      </p:cBhvr>
                                      <p:to x="100000" y="100000"/>
                                    </p:animScale>
                                    <p:animScale>
                                      <p:cBhvr>
                                        <p:cTn id="76" dur="20">
                                          <p:stCondLst>
                                            <p:cond delay="1231"/>
                                          </p:stCondLst>
                                        </p:cTn>
                                        <p:tgtEl>
                                          <p:spTgt spid="2"/>
                                        </p:tgtEl>
                                      </p:cBhvr>
                                      <p:to x="100000" y="90000"/>
                                    </p:animScale>
                                    <p:animScale>
                                      <p:cBhvr>
                                        <p:cTn id="77" dur="124" decel="50000">
                                          <p:stCondLst>
                                            <p:cond delay="1251"/>
                                          </p:stCondLst>
                                        </p:cTn>
                                        <p:tgtEl>
                                          <p:spTgt spid="2"/>
                                        </p:tgtEl>
                                      </p:cBhvr>
                                      <p:to x="100000" y="100000"/>
                                    </p:animScale>
                                    <p:animScale>
                                      <p:cBhvr>
                                        <p:cTn id="78" dur="20">
                                          <p:stCondLst>
                                            <p:cond delay="1356"/>
                                          </p:stCondLst>
                                        </p:cTn>
                                        <p:tgtEl>
                                          <p:spTgt spid="2"/>
                                        </p:tgtEl>
                                      </p:cBhvr>
                                      <p:to x="100000" y="95000"/>
                                    </p:animScale>
                                    <p:animScale>
                                      <p:cBhvr>
                                        <p:cTn id="79" dur="124" decel="50000">
                                          <p:stCondLst>
                                            <p:cond delay="1376"/>
                                          </p:stCondLst>
                                        </p:cTn>
                                        <p:tgtEl>
                                          <p:spTgt spid="2"/>
                                        </p:tgtEl>
                                      </p:cBhvr>
                                      <p:to x="100000" y="100000"/>
                                    </p:animScale>
                                  </p:childTnLst>
                                </p:cTn>
                              </p:par>
                            </p:childTnLst>
                          </p:cTn>
                        </p:par>
                        <p:par>
                          <p:cTn id="80" fill="hold">
                            <p:stCondLst>
                              <p:cond delay="15750"/>
                            </p:stCondLst>
                            <p:childTnLst>
                              <p:par>
                                <p:cTn id="81" presetID="10" presetClass="entr" presetSubtype="0" fill="hold" grpId="0"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par>
                          <p:cTn id="84" fill="hold">
                            <p:stCondLst>
                              <p:cond delay="16250"/>
                            </p:stCondLst>
                            <p:childTnLst>
                              <p:par>
                                <p:cTn id="85" presetID="22" presetClass="entr" presetSubtype="4"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wipe(down)">
                                      <p:cBhvr>
                                        <p:cTn id="87" dur="500"/>
                                        <p:tgtEl>
                                          <p:spTgt spid="7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wipe(down)">
                                      <p:cBhvr>
                                        <p:cTn id="90" dur="500"/>
                                        <p:tgtEl>
                                          <p:spTgt spid="7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3"/>
                                        </p:tgtEl>
                                        <p:attrNameLst>
                                          <p:attrName>style.visibility</p:attrName>
                                        </p:attrNameLst>
                                      </p:cBhvr>
                                      <p:to>
                                        <p:strVal val="visible"/>
                                      </p:to>
                                    </p:set>
                                    <p:animEffect transition="in" filter="wipe(down)">
                                      <p:cBhvr>
                                        <p:cTn id="93" dur="500"/>
                                        <p:tgtEl>
                                          <p:spTgt spid="7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2"/>
                                        </p:tgtEl>
                                        <p:attrNameLst>
                                          <p:attrName>style.visibility</p:attrName>
                                        </p:attrNameLst>
                                      </p:cBhvr>
                                      <p:to>
                                        <p:strVal val="visible"/>
                                      </p:to>
                                    </p:set>
                                    <p:animEffect transition="in" filter="wipe(down)">
                                      <p:cBhvr>
                                        <p:cTn id="96" dur="500"/>
                                        <p:tgtEl>
                                          <p:spTgt spid="72"/>
                                        </p:tgtEl>
                                      </p:cBhvr>
                                    </p:animEffect>
                                  </p:childTnLst>
                                </p:cTn>
                              </p:par>
                            </p:childTnLst>
                          </p:cTn>
                        </p:par>
                        <p:par>
                          <p:cTn id="97" fill="hold">
                            <p:stCondLst>
                              <p:cond delay="16750"/>
                            </p:stCondLst>
                            <p:childTnLst>
                              <p:par>
                                <p:cTn id="98" presetID="10" presetClass="entr" presetSubtype="0"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fade">
                                      <p:cBhvr>
                                        <p:cTn id="100" dur="500"/>
                                        <p:tgtEl>
                                          <p:spTgt spid="74"/>
                                        </p:tgtEl>
                                      </p:cBhvr>
                                    </p:animEffect>
                                  </p:childTnLst>
                                </p:cTn>
                              </p:par>
                            </p:childTnLst>
                          </p:cTn>
                        </p:par>
                        <p:par>
                          <p:cTn id="101" fill="hold">
                            <p:stCondLst>
                              <p:cond delay="17250"/>
                            </p:stCondLst>
                            <p:childTnLst>
                              <p:par>
                                <p:cTn id="102" presetID="10" presetClass="entr" presetSubtype="0" fill="hold" grpId="0" nodeType="afterEffect">
                                  <p:stCondLst>
                                    <p:cond delay="0"/>
                                  </p:stCondLst>
                                  <p:childTnLst>
                                    <p:set>
                                      <p:cBhvr>
                                        <p:cTn id="103" dur="1" fill="hold">
                                          <p:stCondLst>
                                            <p:cond delay="0"/>
                                          </p:stCondLst>
                                        </p:cTn>
                                        <p:tgtEl>
                                          <p:spTgt spid="71"/>
                                        </p:tgtEl>
                                        <p:attrNameLst>
                                          <p:attrName>style.visibility</p:attrName>
                                        </p:attrNameLst>
                                      </p:cBhvr>
                                      <p:to>
                                        <p:strVal val="visible"/>
                                      </p:to>
                                    </p:set>
                                    <p:animEffect transition="in" filter="fade">
                                      <p:cBhvr>
                                        <p:cTn id="10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30" grpId="0"/>
      <p:bldP spid="31" grpId="0" animBg="1"/>
      <p:bldP spid="32" grpId="0"/>
      <p:bldP spid="38" grpId="0"/>
      <p:bldP spid="44" grpId="0"/>
      <p:bldP spid="46" grpId="0"/>
      <p:bldP spid="49" grpId="0" animBg="1"/>
      <p:bldP spid="47" grpId="0"/>
      <p:bldP spid="71" grpId="0"/>
      <p:bldP spid="72" grpId="0" animBg="1"/>
      <p:bldP spid="73" grpId="0" animBg="1"/>
      <p:bldP spid="74" grpId="0" animBg="1"/>
      <p:bldP spid="75" grpId="0" animBg="1"/>
      <p:bldP spid="7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a:xfrm>
            <a:off x="7135625" y="1536609"/>
            <a:ext cx="4968240" cy="3108543"/>
          </a:xfrm>
          <a:prstGeom prst="rect">
            <a:avLst/>
          </a:prstGeom>
        </p:spPr>
        <p:txBody>
          <a:bodyPr wrap="square">
            <a:spAutoFit/>
          </a:bodyPr>
          <a:lstStyle/>
          <a:p>
            <a:pPr algn="ctr"/>
            <a:r>
              <a:rPr lang="en-GB" sz="2800" b="1" dirty="0" smtClean="0">
                <a:latin typeface="Arial" panose="020B0604020202020204" pitchFamily="34" charset="0"/>
              </a:rPr>
              <a:t>Advanced and higher levels account for </a:t>
            </a:r>
            <a:r>
              <a:rPr lang="en-GB" sz="2800" b="1" dirty="0" smtClean="0">
                <a:solidFill>
                  <a:srgbClr val="C00000"/>
                </a:solidFill>
                <a:latin typeface="Arial" panose="020B0604020202020204" pitchFamily="34" charset="0"/>
              </a:rPr>
              <a:t>54% of under 19 apprenticeships </a:t>
            </a:r>
          </a:p>
          <a:p>
            <a:pPr algn="ctr"/>
            <a:r>
              <a:rPr lang="en-GB" sz="2800" b="1" dirty="0" smtClean="0">
                <a:latin typeface="Arial" panose="020B0604020202020204" pitchFamily="34" charset="0"/>
              </a:rPr>
              <a:t>and</a:t>
            </a:r>
            <a:r>
              <a:rPr lang="en-GB" sz="2800" b="1" dirty="0" smtClean="0">
                <a:solidFill>
                  <a:srgbClr val="C00000"/>
                </a:solidFill>
                <a:latin typeface="Arial" panose="020B0604020202020204" pitchFamily="34" charset="0"/>
              </a:rPr>
              <a:t> </a:t>
            </a:r>
          </a:p>
          <a:p>
            <a:pPr algn="ctr"/>
            <a:r>
              <a:rPr lang="en-GB" sz="2800" b="1" dirty="0" smtClean="0">
                <a:solidFill>
                  <a:srgbClr val="C00000"/>
                </a:solidFill>
                <a:latin typeface="Arial" panose="020B0604020202020204" pitchFamily="34" charset="0"/>
              </a:rPr>
              <a:t>70% of over 19 apprenticeships</a:t>
            </a:r>
            <a:r>
              <a:rPr lang="en-GB" sz="2800" b="1" dirty="0" smtClean="0">
                <a:latin typeface="Arial" panose="020B0604020202020204" pitchFamily="34" charset="0"/>
              </a:rPr>
              <a:t> in your area</a:t>
            </a:r>
            <a:endParaRPr lang="en-GB" sz="2800" b="1" dirty="0">
              <a:solidFill>
                <a:srgbClr val="FF7C80"/>
              </a:solidFill>
            </a:endParaRPr>
          </a:p>
        </p:txBody>
      </p:sp>
      <p:sp>
        <p:nvSpPr>
          <p:cNvPr id="3" name="Right Arrow 2"/>
          <p:cNvSpPr/>
          <p:nvPr/>
        </p:nvSpPr>
        <p:spPr>
          <a:xfrm rot="20971756">
            <a:off x="6104099" y="2853033"/>
            <a:ext cx="1752600" cy="774700"/>
          </a:xfrm>
          <a:prstGeom prst="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Chart 4"/>
          <p:cNvGraphicFramePr>
            <a:graphicFrameLocks/>
          </p:cNvGraphicFramePr>
          <p:nvPr>
            <p:extLst>
              <p:ext uri="{D42A27DB-BD31-4B8C-83A1-F6EECF244321}">
                <p14:modId xmlns:p14="http://schemas.microsoft.com/office/powerpoint/2010/main" val="1702536704"/>
              </p:ext>
            </p:extLst>
          </p:nvPr>
        </p:nvGraphicFramePr>
        <p:xfrm>
          <a:off x="213360" y="1830832"/>
          <a:ext cx="6156960" cy="3899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4223778"/>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1000"/>
                                        <p:tgtEl>
                                          <p:spTgt spid="5">
                                            <p:graphicEl>
                                              <a:chart seriesIdx="-3" categoryIdx="-3" bldStep="gridLegend"/>
                                            </p:graphicEl>
                                          </p:spTgt>
                                        </p:tgtEl>
                                      </p:cBhvr>
                                    </p:animEffect>
                                  </p:childTnLst>
                                </p:cTn>
                              </p:par>
                            </p:childTnLst>
                          </p:cTn>
                        </p:par>
                        <p:par>
                          <p:cTn id="8" fill="hold">
                            <p:stCondLst>
                              <p:cond delay="2500"/>
                            </p:stCondLst>
                            <p:childTnLst>
                              <p:par>
                                <p:cTn id="9" presetID="22" presetClass="entr" presetSubtype="4" fill="hold" grpId="0" nodeType="afterEffect">
                                  <p:stCondLst>
                                    <p:cond delay="50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1" dur="1000"/>
                                        <p:tgtEl>
                                          <p:spTgt spid="5">
                                            <p:graphicEl>
                                              <a:chart seriesIdx="-4" categoryIdx="0" bldStep="category"/>
                                            </p:graphicEl>
                                          </p:spTgt>
                                        </p:tgtEl>
                                      </p:cBhvr>
                                    </p:animEffect>
                                  </p:childTnLst>
                                </p:cTn>
                              </p:par>
                            </p:childTnLst>
                          </p:cTn>
                        </p:par>
                        <p:par>
                          <p:cTn id="12" fill="hold">
                            <p:stCondLst>
                              <p:cond delay="4000"/>
                            </p:stCondLst>
                            <p:childTnLst>
                              <p:par>
                                <p:cTn id="13" presetID="22" presetClass="entr" presetSubtype="4" fill="hold" grpId="0" nodeType="afterEffect">
                                  <p:stCondLst>
                                    <p:cond delay="50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5" dur="1000"/>
                                        <p:tgtEl>
                                          <p:spTgt spid="5">
                                            <p:graphicEl>
                                              <a:chart seriesIdx="-4" categoryIdx="1" bldStep="category"/>
                                            </p:graphicEl>
                                          </p:spTgt>
                                        </p:tgtEl>
                                      </p:cBhvr>
                                    </p:animEffect>
                                  </p:childTnLst>
                                </p:cTn>
                              </p:par>
                            </p:childTnLst>
                          </p:cTn>
                        </p:par>
                        <p:par>
                          <p:cTn id="16" fill="hold">
                            <p:stCondLst>
                              <p:cond delay="5500"/>
                            </p:stCondLst>
                            <p:childTnLst>
                              <p:par>
                                <p:cTn id="17" presetID="22" presetClass="entr" presetSubtype="4" fill="hold" grpId="0" nodeType="afterEffect">
                                  <p:stCondLst>
                                    <p:cond delay="50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9" dur="1000"/>
                                        <p:tgtEl>
                                          <p:spTgt spid="5">
                                            <p:graphicEl>
                                              <a:chart seriesIdx="-4" categoryIdx="2" bldStep="category"/>
                                            </p:graphicEl>
                                          </p:spTgt>
                                        </p:tgtEl>
                                      </p:cBhvr>
                                    </p:animEffect>
                                  </p:childTnLst>
                                </p:cTn>
                              </p:par>
                            </p:childTnLst>
                          </p:cTn>
                        </p:par>
                        <p:par>
                          <p:cTn id="20" fill="hold">
                            <p:stCondLst>
                              <p:cond delay="7000"/>
                            </p:stCondLst>
                            <p:childTnLst>
                              <p:par>
                                <p:cTn id="21" presetID="49" presetClass="entr" presetSubtype="0" decel="10000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 calcmode="lin" valueType="num">
                                      <p:cBhvr>
                                        <p:cTn id="25" dur="500" fill="hold"/>
                                        <p:tgtEl>
                                          <p:spTgt spid="3"/>
                                        </p:tgtEl>
                                        <p:attrNameLst>
                                          <p:attrName>style.rotation</p:attrName>
                                        </p:attrNameLst>
                                      </p:cBhvr>
                                      <p:tavLst>
                                        <p:tav tm="0">
                                          <p:val>
                                            <p:fltVal val="360"/>
                                          </p:val>
                                        </p:tav>
                                        <p:tav tm="100000">
                                          <p:val>
                                            <p:fltVal val="0"/>
                                          </p:val>
                                        </p:tav>
                                      </p:tavLst>
                                    </p:anim>
                                    <p:animEffect transition="in" filter="fade">
                                      <p:cBhvr>
                                        <p:cTn id="26" dur="500"/>
                                        <p:tgtEl>
                                          <p:spTgt spid="3"/>
                                        </p:tgtEl>
                                      </p:cBhvr>
                                    </p:animEffect>
                                  </p:childTnLst>
                                </p:cTn>
                              </p:par>
                            </p:childTnLst>
                          </p:cTn>
                        </p:par>
                        <p:par>
                          <p:cTn id="27" fill="hold">
                            <p:stCondLst>
                              <p:cond delay="7500"/>
                            </p:stCondLst>
                            <p:childTnLst>
                              <p:par>
                                <p:cTn id="28" presetID="22" presetClass="entr" presetSubtype="1"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wipe(up)">
                                      <p:cBhvr>
                                        <p:cTn id="3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3" grpId="0" animBg="1"/>
      <p:bldGraphic spid="5" grpId="0" uiExpand="1">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b="1" dirty="0" smtClean="0">
                <a:latin typeface="Arial" panose="020B0604020202020204" pitchFamily="34" charset="0"/>
                <a:cs typeface="Arial" panose="020B0604020202020204" pitchFamily="34" charset="0"/>
              </a:rPr>
              <a:t>For more information</a:t>
            </a:r>
            <a:endParaRPr lang="en-GB" dirty="0"/>
          </a:p>
        </p:txBody>
      </p:sp>
      <p:sp>
        <p:nvSpPr>
          <p:cNvPr id="11" name="Rectangle 10"/>
          <p:cNvSpPr/>
          <p:nvPr/>
        </p:nvSpPr>
        <p:spPr>
          <a:xfrm>
            <a:off x="2906486" y="3105834"/>
            <a:ext cx="6906985" cy="400110"/>
          </a:xfrm>
          <a:prstGeom prst="rect">
            <a:avLst/>
          </a:prstGeom>
        </p:spPr>
        <p:txBody>
          <a:bodyPr wrap="square">
            <a:spAutoFit/>
          </a:bodyPr>
          <a:lstStyle/>
          <a:p>
            <a:pPr algn="ctr"/>
            <a:r>
              <a:rPr lang="en-GB" sz="2000" b="1" i="1" u="sng" dirty="0">
                <a:solidFill>
                  <a:srgbClr val="AB7DFF"/>
                </a:solidFill>
                <a:hlinkClick r:id="rId2"/>
              </a:rPr>
              <a:t>Click this link to go to the corresponding TTWA LMI Report</a:t>
            </a:r>
            <a:endParaRPr lang="en-GB" sz="2000" b="1" i="1" u="sng" dirty="0">
              <a:solidFill>
                <a:srgbClr val="AB7DFF"/>
              </a:solidFill>
            </a:endParaRPr>
          </a:p>
        </p:txBody>
      </p:sp>
    </p:spTree>
    <p:extLst>
      <p:ext uri="{BB962C8B-B14F-4D97-AF65-F5344CB8AC3E}">
        <p14:creationId xmlns:p14="http://schemas.microsoft.com/office/powerpoint/2010/main" val="2690549127"/>
      </p:ext>
    </p:extLst>
  </p:cSld>
  <p:clrMapOvr>
    <a:masterClrMapping/>
  </p:clrMapOvr>
  <mc:AlternateContent xmlns:mc="http://schemas.openxmlformats.org/markup-compatibility/2006" xmlns:p14="http://schemas.microsoft.com/office/powerpoint/2010/main">
    <mc:Choice Requires="p14">
      <p:transition spd="med" p14:dur="700" advTm="8000">
        <p:fade/>
      </p:transition>
    </mc:Choice>
    <mc:Fallback xmlns="">
      <p:transition spd="med" advTm="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359765" y="2873649"/>
            <a:ext cx="1051069" cy="1388905"/>
          </a:xfrm>
          <a:prstGeom prst="rect">
            <a:avLst/>
          </a:prstGeom>
        </p:spPr>
      </p:pic>
    </p:spTree>
    <p:extLst>
      <p:ext uri="{BB962C8B-B14F-4D97-AF65-F5344CB8AC3E}">
        <p14:creationId xmlns:p14="http://schemas.microsoft.com/office/powerpoint/2010/main" val="115971549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70833E-6 1.11111E-6 L -0.34558 0.00046 " pathEditMode="relative" rAng="0" ptsTypes="AA">
                                      <p:cBhvr>
                                        <p:cTn id="6" dur="2000" fill="hold"/>
                                        <p:tgtEl>
                                          <p:spTgt spid="3"/>
                                        </p:tgtEl>
                                        <p:attrNameLst>
                                          <p:attrName>ppt_x</p:attrName>
                                          <p:attrName>ppt_y</p:attrName>
                                        </p:attrNameLst>
                                      </p:cBhvr>
                                      <p:rCtr x="-17279" y="23"/>
                                    </p:animMotion>
                                  </p:childTnLst>
                                </p:cTn>
                              </p:par>
                            </p:childTnLst>
                          </p:cTn>
                        </p:par>
                        <p:par>
                          <p:cTn id="7" fill="hold">
                            <p:stCondLst>
                              <p:cond delay="2000"/>
                            </p:stCondLst>
                            <p:childTnLst>
                              <p:par>
                                <p:cTn id="8" presetID="6" presetClass="emph" presetSubtype="0" fill="hold" nodeType="afterEffect">
                                  <p:stCondLst>
                                    <p:cond delay="0"/>
                                  </p:stCondLst>
                                  <p:childTnLst>
                                    <p:animScale>
                                      <p:cBhvr>
                                        <p:cTn id="9" dur="1000" fill="hold"/>
                                        <p:tgtEl>
                                          <p:spTgt spid="3"/>
                                        </p:tgtEl>
                                      </p:cBhvr>
                                      <p:by x="150000" y="150000"/>
                                    </p:animScale>
                                  </p:childTnLst>
                                </p:cTn>
                              </p:par>
                            </p:childTnLst>
                          </p:cTn>
                        </p:par>
                        <p:par>
                          <p:cTn id="10" fill="hold">
                            <p:stCondLst>
                              <p:cond delay="3000"/>
                            </p:stCondLst>
                            <p:childTnLst>
                              <p:par>
                                <p:cTn id="11" presetID="6" presetClass="emph" presetSubtype="0" fill="hold" nodeType="afterEffect">
                                  <p:stCondLst>
                                    <p:cond delay="0"/>
                                  </p:stCondLst>
                                  <p:childTnLst>
                                    <p:animScale>
                                      <p:cBhvr>
                                        <p:cTn id="12" dur="1000" fill="hold"/>
                                        <p:tgtEl>
                                          <p:spTgt spid="3"/>
                                        </p:tgtEl>
                                      </p:cBhvr>
                                      <p:by x="150000" y="150000"/>
                                    </p:animScale>
                                  </p:childTnLst>
                                </p:cTn>
                              </p:par>
                            </p:childTnLst>
                          </p:cTn>
                        </p:par>
                        <p:par>
                          <p:cTn id="13" fill="hold">
                            <p:stCondLst>
                              <p:cond delay="4000"/>
                            </p:stCondLst>
                            <p:childTnLst>
                              <p:par>
                                <p:cTn id="14" presetID="6" presetClass="emph" presetSubtype="0" fill="hold" nodeType="afterEffect">
                                  <p:stCondLst>
                                    <p:cond delay="0"/>
                                  </p:stCondLst>
                                  <p:childTnLst>
                                    <p:animScale>
                                      <p:cBhvr>
                                        <p:cTn id="15"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9348" y="1095299"/>
            <a:ext cx="3797116" cy="4939741"/>
          </a:xfrm>
          <a:prstGeom prst="rect">
            <a:avLst/>
          </a:prstGeom>
        </p:spPr>
      </p:pic>
      <p:pic>
        <p:nvPicPr>
          <p:cNvPr id="11" name="Picture 10"/>
          <p:cNvPicPr>
            <a:picLocks noChangeAspect="1"/>
          </p:cNvPicPr>
          <p:nvPr/>
        </p:nvPicPr>
        <p:blipFill rotWithShape="1">
          <a:blip r:embed="rId3"/>
          <a:srcRect l="63361" t="26704" r="9456" b="28054"/>
          <a:stretch/>
        </p:blipFill>
        <p:spPr>
          <a:xfrm>
            <a:off x="10495840" y="5257800"/>
            <a:ext cx="1696160" cy="1600200"/>
          </a:xfrm>
          <a:prstGeom prst="rect">
            <a:avLst/>
          </a:prstGeom>
        </p:spPr>
      </p:pic>
      <p:pic>
        <p:nvPicPr>
          <p:cNvPr id="40" name="Picture 39"/>
          <p:cNvPicPr>
            <a:picLocks noChangeAspect="1"/>
          </p:cNvPicPr>
          <p:nvPr/>
        </p:nvPicPr>
        <p:blipFill>
          <a:blip r:embed="rId4"/>
          <a:stretch>
            <a:fillRect/>
          </a:stretch>
        </p:blipFill>
        <p:spPr>
          <a:xfrm>
            <a:off x="180091" y="6086008"/>
            <a:ext cx="658109" cy="729082"/>
          </a:xfrm>
          <a:prstGeom prst="rect">
            <a:avLst/>
          </a:prstGeom>
        </p:spPr>
      </p:pic>
      <p:sp>
        <p:nvSpPr>
          <p:cNvPr id="48" name="Oval 47"/>
          <p:cNvSpPr/>
          <p:nvPr/>
        </p:nvSpPr>
        <p:spPr>
          <a:xfrm>
            <a:off x="5123061" y="4561249"/>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0" name="TextBox 19"/>
          <p:cNvSpPr txBox="1"/>
          <p:nvPr/>
        </p:nvSpPr>
        <p:spPr>
          <a:xfrm>
            <a:off x="7623466" y="2138983"/>
            <a:ext cx="3845796" cy="2308324"/>
          </a:xfrm>
          <a:prstGeom prst="rect">
            <a:avLst/>
          </a:prstGeom>
          <a:noFill/>
        </p:spPr>
        <p:txBody>
          <a:bodyPr wrap="square" rtlCol="0">
            <a:spAutoFit/>
          </a:bodyPr>
          <a:lstStyle/>
          <a:p>
            <a:pPr algn="ctr"/>
            <a:r>
              <a:rPr lang="en-GB" sz="3600" b="1" dirty="0" smtClean="0">
                <a:latin typeface="Arial" panose="020B0604020202020204" pitchFamily="34" charset="0"/>
                <a:cs typeface="Arial" panose="020B0604020202020204" pitchFamily="34" charset="0"/>
              </a:rPr>
              <a:t>What do you know about the jobs in your local area?</a:t>
            </a:r>
          </a:p>
        </p:txBody>
      </p:sp>
      <p:sp>
        <p:nvSpPr>
          <p:cNvPr id="28" name="TextBox 27"/>
          <p:cNvSpPr txBox="1"/>
          <p:nvPr/>
        </p:nvSpPr>
        <p:spPr>
          <a:xfrm>
            <a:off x="4867428" y="4255819"/>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a:t>
            </a:r>
          </a:p>
        </p:txBody>
      </p:sp>
      <p:sp>
        <p:nvSpPr>
          <p:cNvPr id="21" name="Oval 20"/>
          <p:cNvSpPr/>
          <p:nvPr/>
        </p:nvSpPr>
        <p:spPr>
          <a:xfrm>
            <a:off x="5375686" y="3439493"/>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2" name="TextBox 21"/>
          <p:cNvSpPr txBox="1"/>
          <p:nvPr/>
        </p:nvSpPr>
        <p:spPr>
          <a:xfrm>
            <a:off x="4181874" y="3138032"/>
            <a:ext cx="145516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Barrowford</a:t>
            </a:r>
            <a:endParaRPr lang="en-GB" sz="1600" b="1" dirty="0" smtClean="0">
              <a:latin typeface="Arial" panose="020B0604020202020204" pitchFamily="34" charset="0"/>
              <a:cs typeface="Arial" panose="020B0604020202020204" pitchFamily="34" charset="0"/>
            </a:endParaRPr>
          </a:p>
        </p:txBody>
      </p:sp>
      <p:sp>
        <p:nvSpPr>
          <p:cNvPr id="23" name="Oval 22"/>
          <p:cNvSpPr/>
          <p:nvPr/>
        </p:nvSpPr>
        <p:spPr>
          <a:xfrm>
            <a:off x="5863759" y="1906172"/>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24" name="TextBox 23"/>
          <p:cNvSpPr txBox="1"/>
          <p:nvPr/>
        </p:nvSpPr>
        <p:spPr>
          <a:xfrm>
            <a:off x="5268415" y="1939296"/>
            <a:ext cx="1532210"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Barnoldswick</a:t>
            </a:r>
            <a:endParaRPr lang="en-GB" sz="1600" b="1" dirty="0" smtClean="0">
              <a:latin typeface="Arial" panose="020B0604020202020204" pitchFamily="34" charset="0"/>
              <a:cs typeface="Arial" panose="020B0604020202020204" pitchFamily="34" charset="0"/>
            </a:endParaRPr>
          </a:p>
        </p:txBody>
      </p:sp>
      <p:sp>
        <p:nvSpPr>
          <p:cNvPr id="12" name="Oval 11"/>
          <p:cNvSpPr/>
          <p:nvPr/>
        </p:nvSpPr>
        <p:spPr>
          <a:xfrm>
            <a:off x="5281587" y="3690576"/>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3" name="Oval 12"/>
          <p:cNvSpPr/>
          <p:nvPr/>
        </p:nvSpPr>
        <p:spPr>
          <a:xfrm>
            <a:off x="5861218" y="3101688"/>
            <a:ext cx="82380" cy="726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15" name="TextBox 14"/>
          <p:cNvSpPr txBox="1"/>
          <p:nvPr/>
        </p:nvSpPr>
        <p:spPr>
          <a:xfrm>
            <a:off x="4139844" y="3534098"/>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Nelson</a:t>
            </a:r>
          </a:p>
        </p:txBody>
      </p:sp>
      <p:sp>
        <p:nvSpPr>
          <p:cNvPr id="16" name="TextBox 15"/>
          <p:cNvSpPr txBox="1"/>
          <p:nvPr/>
        </p:nvSpPr>
        <p:spPr>
          <a:xfrm>
            <a:off x="5363967" y="2808205"/>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Colne</a:t>
            </a:r>
          </a:p>
        </p:txBody>
      </p:sp>
    </p:spTree>
    <p:extLst>
      <p:ext uri="{BB962C8B-B14F-4D97-AF65-F5344CB8AC3E}">
        <p14:creationId xmlns:p14="http://schemas.microsoft.com/office/powerpoint/2010/main" val="3375508588"/>
      </p:ext>
    </p:extLst>
  </p:cSld>
  <p:clrMapOvr>
    <a:masterClrMapping/>
  </p:clrMapOvr>
  <mc:AlternateContent xmlns:mc="http://schemas.openxmlformats.org/markup-compatibility/2006" xmlns:p14="http://schemas.microsoft.com/office/powerpoint/2010/main">
    <mc:Choice Requires="p14">
      <p:transition spd="med" p14:dur="700" advTm="13000">
        <p:fade/>
      </p:transition>
    </mc:Choice>
    <mc:Fallback xmlns="">
      <p:transition spd="med" advTm="1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5500"/>
                            </p:stCondLst>
                            <p:childTnLst>
                              <p:par>
                                <p:cTn id="29" presetID="10" presetClass="entr" presetSubtype="0" fill="hold" grpId="0" nodeType="after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7500"/>
                            </p:stCondLst>
                            <p:childTnLst>
                              <p:par>
                                <p:cTn id="37" presetID="10" presetClass="entr" presetSubtype="0" fill="hold" grpId="0" nodeType="after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9000"/>
                            </p:stCondLst>
                            <p:childTnLst>
                              <p:par>
                                <p:cTn id="45" presetID="10" presetClass="entr" presetSubtype="0" fill="hold" grpId="0" nodeType="afterEffect">
                                  <p:stCondLst>
                                    <p:cond delay="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0" grpId="0"/>
      <p:bldP spid="28" grpId="0"/>
      <p:bldP spid="21" grpId="0" animBg="1"/>
      <p:bldP spid="22" grpId="0"/>
      <p:bldP spid="23" grpId="0" animBg="1"/>
      <p:bldP spid="24" grpId="0"/>
      <p:bldP spid="12" grpId="0" animBg="1"/>
      <p:bldP spid="13" grpId="0" animBg="1"/>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10574" y="1058352"/>
            <a:ext cx="3894118" cy="5027656"/>
            <a:chOff x="3710574" y="1058352"/>
            <a:chExt cx="3894118" cy="5027656"/>
          </a:xfrm>
        </p:grpSpPr>
        <p:pic>
          <p:nvPicPr>
            <p:cNvPr id="11" name="Picture 10"/>
            <p:cNvPicPr/>
            <p:nvPr/>
          </p:nvPicPr>
          <p:blipFill rotWithShape="1">
            <a:blip r:embed="rId3">
              <a:extLst>
                <a:ext uri="{28A0092B-C50C-407E-A947-70E740481C1C}">
                  <a14:useLocalDpi xmlns:a14="http://schemas.microsoft.com/office/drawing/2010/main" val="0"/>
                </a:ext>
              </a:extLst>
            </a:blip>
            <a:srcRect l="47698" t="15679" r="19683" b="9119"/>
            <a:stretch/>
          </p:blipFill>
          <p:spPr>
            <a:xfrm>
              <a:off x="3710574" y="1058352"/>
              <a:ext cx="3894118" cy="5027656"/>
            </a:xfrm>
            <a:prstGeom prst="rect">
              <a:avLst/>
            </a:prstGeom>
          </p:spPr>
        </p:pic>
        <p:sp>
          <p:nvSpPr>
            <p:cNvPr id="2" name="Rectangle 1"/>
            <p:cNvSpPr/>
            <p:nvPr/>
          </p:nvSpPr>
          <p:spPr>
            <a:xfrm>
              <a:off x="6226629" y="2906486"/>
              <a:ext cx="407915" cy="283028"/>
            </a:xfrm>
            <a:prstGeom prst="rect">
              <a:avLst/>
            </a:prstGeom>
            <a:solidFill>
              <a:srgbClr val="FF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505149" y="4855091"/>
              <a:ext cx="623508" cy="283028"/>
            </a:xfrm>
            <a:prstGeom prst="rect">
              <a:avLst/>
            </a:prstGeom>
            <a:solidFill>
              <a:srgbClr val="FF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Rectangle 43"/>
          <p:cNvSpPr/>
          <p:nvPr/>
        </p:nvSpPr>
        <p:spPr>
          <a:xfrm>
            <a:off x="7538531" y="379413"/>
            <a:ext cx="4424338"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There are </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75,000 </a:t>
            </a:r>
            <a:r>
              <a:rPr lang="en-GB" sz="3200" b="1" dirty="0" smtClean="0">
                <a:latin typeface="Arial" panose="020B0604020202020204" pitchFamily="34" charset="0"/>
                <a:ea typeface="Calibri" panose="020F0502020204030204" pitchFamily="34" charset="0"/>
                <a:cs typeface="Times New Roman" panose="02020603050405020304" pitchFamily="18" charset="0"/>
              </a:rPr>
              <a:t>jobs across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7538531" y="1671691"/>
            <a:ext cx="4442257" cy="1146211"/>
          </a:xfrm>
          <a:prstGeom prst="rect">
            <a:avLst/>
          </a:prstGeom>
        </p:spPr>
        <p:txBody>
          <a:bodyPr wrap="square">
            <a:spAutoFit/>
          </a:bodyPr>
          <a:lstStyle/>
          <a:p>
            <a:pPr>
              <a:lnSpc>
                <a:spcPct val="107000"/>
              </a:lnSpc>
              <a:spcAft>
                <a:spcPts val="800"/>
              </a:spcAft>
            </a:pPr>
            <a:r>
              <a:rPr lang="en-GB" sz="3200" b="1" dirty="0" smtClean="0">
                <a:latin typeface="Arial" panose="020B0604020202020204" pitchFamily="34" charset="0"/>
                <a:ea typeface="Calibri" panose="020F0502020204030204" pitchFamily="34" charset="0"/>
                <a:cs typeface="Times New Roman" panose="02020603050405020304" pitchFamily="18" charset="0"/>
              </a:rPr>
              <a:t>Around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1</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in 3</a:t>
            </a:r>
            <a:r>
              <a:rPr lang="en-GB" sz="3200" b="1" dirty="0" smtClean="0">
                <a:solidFill>
                  <a:srgbClr val="C00000"/>
                </a:solidFill>
                <a:latin typeface="Arial" panose="020B0604020202020204" pitchFamily="34" charset="0"/>
                <a:ea typeface="Calibri" panose="020F0502020204030204" pitchFamily="34" charset="0"/>
                <a:cs typeface="Times New Roman" panose="02020603050405020304" pitchFamily="18" charset="0"/>
              </a:rPr>
              <a:t> </a:t>
            </a:r>
            <a:r>
              <a:rPr lang="en-GB" sz="32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people </a:t>
            </a:r>
            <a:r>
              <a:rPr lang="en-GB" sz="3200" b="1" dirty="0" smtClean="0">
                <a:latin typeface="Arial" panose="020B0604020202020204" pitchFamily="34" charset="0"/>
                <a:ea typeface="Calibri" panose="020F0502020204030204" pitchFamily="34" charset="0"/>
                <a:cs typeface="Times New Roman" panose="02020603050405020304" pitchFamily="18" charset="0"/>
              </a:rPr>
              <a:t>work outside the area</a:t>
            </a:r>
            <a:endParaRPr lang="en-GB" sz="3200" b="1" u="sng" dirty="0" smtClean="0">
              <a:latin typeface="Arial" panose="020B0604020202020204" pitchFamily="34" charset="0"/>
              <a:ea typeface="Calibri" panose="020F0502020204030204" pitchFamily="34" charset="0"/>
              <a:cs typeface="Times New Roman" panose="02020603050405020304" pitchFamily="18" charset="0"/>
            </a:endParaRPr>
          </a:p>
        </p:txBody>
      </p:sp>
      <p:sp>
        <p:nvSpPr>
          <p:cNvPr id="54" name="Left Arrow 53"/>
          <p:cNvSpPr/>
          <p:nvPr/>
        </p:nvSpPr>
        <p:spPr>
          <a:xfrm rot="21201955">
            <a:off x="2008398" y="2662303"/>
            <a:ext cx="1671794" cy="1171771"/>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Hyndburn 3,380</a:t>
            </a:r>
            <a:endParaRPr lang="en-GB" sz="1600" b="1" dirty="0">
              <a:latin typeface="Arial" panose="020B0604020202020204" pitchFamily="34" charset="0"/>
              <a:cs typeface="Arial" panose="020B0604020202020204" pitchFamily="34" charset="0"/>
            </a:endParaRPr>
          </a:p>
        </p:txBody>
      </p:sp>
      <p:sp>
        <p:nvSpPr>
          <p:cNvPr id="56" name="Right Arrow 55"/>
          <p:cNvSpPr/>
          <p:nvPr/>
        </p:nvSpPr>
        <p:spPr>
          <a:xfrm rot="3327642">
            <a:off x="4718497" y="5747366"/>
            <a:ext cx="1522512" cy="743531"/>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latin typeface="Arial" panose="020B0604020202020204" pitchFamily="34" charset="0"/>
                <a:cs typeface="Arial" panose="020B0604020202020204" pitchFamily="34" charset="0"/>
              </a:rPr>
              <a:t>Rossendale</a:t>
            </a:r>
          </a:p>
          <a:p>
            <a:pPr algn="ctr"/>
            <a:r>
              <a:rPr lang="en-GB" sz="1400" b="1" dirty="0" smtClean="0">
                <a:latin typeface="Arial" panose="020B0604020202020204" pitchFamily="34" charset="0"/>
                <a:cs typeface="Arial" panose="020B0604020202020204" pitchFamily="34" charset="0"/>
              </a:rPr>
              <a:t>1,220</a:t>
            </a:r>
            <a:endParaRPr lang="en-GB" sz="1400" b="1" dirty="0">
              <a:latin typeface="Arial" panose="020B0604020202020204" pitchFamily="34" charset="0"/>
              <a:cs typeface="Arial" panose="020B0604020202020204" pitchFamily="34" charset="0"/>
            </a:endParaRPr>
          </a:p>
        </p:txBody>
      </p:sp>
      <p:sp>
        <p:nvSpPr>
          <p:cNvPr id="57" name="Left Arrow 56"/>
          <p:cNvSpPr/>
          <p:nvPr/>
        </p:nvSpPr>
        <p:spPr>
          <a:xfrm rot="20921899">
            <a:off x="1769610" y="3909061"/>
            <a:ext cx="2158313" cy="1260054"/>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Blackburn with Darwen</a:t>
            </a:r>
          </a:p>
          <a:p>
            <a:pPr algn="ctr"/>
            <a:r>
              <a:rPr lang="en-GB" sz="1600" b="1" dirty="0" smtClean="0">
                <a:latin typeface="Arial" panose="020B0604020202020204" pitchFamily="34" charset="0"/>
                <a:cs typeface="Arial" panose="020B0604020202020204" pitchFamily="34" charset="0"/>
              </a:rPr>
              <a:t>3,350</a:t>
            </a:r>
            <a:endParaRPr lang="en-GB" sz="1600" b="1" dirty="0">
              <a:latin typeface="Arial" panose="020B0604020202020204" pitchFamily="34" charset="0"/>
              <a:cs typeface="Arial" panose="020B0604020202020204" pitchFamily="34" charset="0"/>
            </a:endParaRPr>
          </a:p>
        </p:txBody>
      </p:sp>
      <p:sp>
        <p:nvSpPr>
          <p:cNvPr id="38" name="Rectangle 37"/>
          <p:cNvSpPr/>
          <p:nvPr/>
        </p:nvSpPr>
        <p:spPr>
          <a:xfrm>
            <a:off x="7954484" y="4912799"/>
            <a:ext cx="3337294" cy="1277850"/>
          </a:xfrm>
          <a:prstGeom prst="rect">
            <a:avLst/>
          </a:prstGeom>
        </p:spPr>
        <p:txBody>
          <a:bodyPr wrap="square">
            <a:spAutoFit/>
          </a:bodyPr>
          <a:lstStyle/>
          <a:p>
            <a:pPr algn="ctr">
              <a:lnSpc>
                <a:spcPct val="107000"/>
              </a:lnSpc>
              <a:spcAft>
                <a:spcPts val="800"/>
              </a:spcAft>
            </a:pPr>
            <a:r>
              <a:rPr lang="en-GB" sz="2400" b="1" dirty="0" smtClean="0">
                <a:latin typeface="Arial" panose="020B0604020202020204" pitchFamily="34" charset="0"/>
                <a:ea typeface="Calibri" panose="020F0502020204030204" pitchFamily="34" charset="0"/>
                <a:cs typeface="Times New Roman" panose="02020603050405020304" pitchFamily="18" charset="0"/>
              </a:rPr>
              <a:t>The </a:t>
            </a:r>
            <a:r>
              <a:rPr lang="en-GB" sz="2400" b="1" dirty="0" smtClean="0">
                <a:solidFill>
                  <a:srgbClr val="990000"/>
                </a:solidFill>
                <a:latin typeface="Arial" panose="020B0604020202020204" pitchFamily="34" charset="0"/>
                <a:ea typeface="Calibri" panose="020F0502020204030204" pitchFamily="34" charset="0"/>
                <a:cs typeface="Times New Roman" panose="02020603050405020304" pitchFamily="18" charset="0"/>
              </a:rPr>
              <a:t>darker</a:t>
            </a:r>
            <a:r>
              <a:rPr lang="en-GB" sz="2400" b="1" dirty="0" smtClean="0">
                <a:latin typeface="Arial" panose="020B0604020202020204" pitchFamily="34" charset="0"/>
                <a:ea typeface="Calibri" panose="020F0502020204030204" pitchFamily="34" charset="0"/>
                <a:cs typeface="Times New Roman" panose="02020603050405020304" pitchFamily="18" charset="0"/>
              </a:rPr>
              <a:t> the colour, the more people are employed</a:t>
            </a:r>
            <a:endParaRPr lang="en-GB" sz="2400" b="1" u="sng" dirty="0" smtClean="0">
              <a:latin typeface="Arial" panose="020B0604020202020204" pitchFamily="34" charset="0"/>
              <a:ea typeface="Calibri" panose="020F0502020204030204" pitchFamily="34" charset="0"/>
              <a:cs typeface="Times New Roman" panose="02020603050405020304" pitchFamily="18" charset="0"/>
            </a:endParaRPr>
          </a:p>
        </p:txBody>
      </p:sp>
      <p:cxnSp>
        <p:nvCxnSpPr>
          <p:cNvPr id="28" name="Straight Arrow Connector 27"/>
          <p:cNvCxnSpPr/>
          <p:nvPr/>
        </p:nvCxnSpPr>
        <p:spPr>
          <a:xfrm flipH="1" flipV="1">
            <a:off x="5190492" y="3780413"/>
            <a:ext cx="2514228" cy="2775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04692" y="3789521"/>
            <a:ext cx="1893906" cy="584775"/>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Lomeshaye</a:t>
            </a:r>
            <a:r>
              <a:rPr lang="en-GB" sz="1600" b="1" dirty="0" smtClean="0">
                <a:latin typeface="Arial" panose="020B0604020202020204" pitchFamily="34" charset="0"/>
                <a:cs typeface="Arial" panose="020B0604020202020204" pitchFamily="34" charset="0"/>
              </a:rPr>
              <a:t> Industrial Estate</a:t>
            </a:r>
          </a:p>
        </p:txBody>
      </p:sp>
      <p:cxnSp>
        <p:nvCxnSpPr>
          <p:cNvPr id="32" name="Straight Arrow Connector 31"/>
          <p:cNvCxnSpPr/>
          <p:nvPr/>
        </p:nvCxnSpPr>
        <p:spPr>
          <a:xfrm flipH="1">
            <a:off x="6000961" y="3206508"/>
            <a:ext cx="2075031" cy="1045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993065" y="2897126"/>
            <a:ext cx="189390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Whitewalls Industrial Estate</a:t>
            </a:r>
          </a:p>
        </p:txBody>
      </p:sp>
      <p:cxnSp>
        <p:nvCxnSpPr>
          <p:cNvPr id="35" name="Straight Arrow Connector 34"/>
          <p:cNvCxnSpPr/>
          <p:nvPr/>
        </p:nvCxnSpPr>
        <p:spPr>
          <a:xfrm>
            <a:off x="6174411" y="1004367"/>
            <a:ext cx="178163" cy="9251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96164" y="454446"/>
            <a:ext cx="1893906"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West Craven Business Park</a:t>
            </a:r>
          </a:p>
        </p:txBody>
      </p:sp>
      <p:cxnSp>
        <p:nvCxnSpPr>
          <p:cNvPr id="39" name="Straight Arrow Connector 38"/>
          <p:cNvCxnSpPr/>
          <p:nvPr/>
        </p:nvCxnSpPr>
        <p:spPr>
          <a:xfrm flipV="1">
            <a:off x="2993571" y="5138120"/>
            <a:ext cx="1188303" cy="41360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305420" y="5260618"/>
            <a:ext cx="1893906" cy="830997"/>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Orient and Network 65 Business Parks</a:t>
            </a:r>
          </a:p>
        </p:txBody>
      </p:sp>
      <p:sp>
        <p:nvSpPr>
          <p:cNvPr id="43" name="Left Arrow 42"/>
          <p:cNvSpPr/>
          <p:nvPr/>
        </p:nvSpPr>
        <p:spPr>
          <a:xfrm rot="1389398">
            <a:off x="3332359" y="1273984"/>
            <a:ext cx="1671794" cy="898543"/>
          </a:xfrm>
          <a:prstGeom prst="lef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latin typeface="Arial" panose="020B0604020202020204" pitchFamily="34" charset="0"/>
                <a:cs typeface="Arial" panose="020B0604020202020204" pitchFamily="34" charset="0"/>
              </a:rPr>
              <a:t>Ribble Valley 2,300</a:t>
            </a:r>
            <a:endParaRPr lang="en-GB" sz="1600" b="1" dirty="0">
              <a:latin typeface="Arial" panose="020B0604020202020204" pitchFamily="34" charset="0"/>
              <a:cs typeface="Arial" panose="020B0604020202020204" pitchFamily="34" charset="0"/>
            </a:endParaRPr>
          </a:p>
        </p:txBody>
      </p:sp>
      <p:sp>
        <p:nvSpPr>
          <p:cNvPr id="31" name="Oval 30"/>
          <p:cNvSpPr/>
          <p:nvPr/>
        </p:nvSpPr>
        <p:spPr>
          <a:xfrm>
            <a:off x="5123061" y="4561249"/>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34" name="TextBox 33"/>
          <p:cNvSpPr txBox="1"/>
          <p:nvPr/>
        </p:nvSpPr>
        <p:spPr>
          <a:xfrm>
            <a:off x="4867428" y="4255819"/>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a:t>
            </a:r>
          </a:p>
        </p:txBody>
      </p:sp>
      <p:sp>
        <p:nvSpPr>
          <p:cNvPr id="37" name="Oval 36"/>
          <p:cNvSpPr/>
          <p:nvPr/>
        </p:nvSpPr>
        <p:spPr>
          <a:xfrm>
            <a:off x="5375686" y="3439493"/>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1" name="TextBox 40"/>
          <p:cNvSpPr txBox="1"/>
          <p:nvPr/>
        </p:nvSpPr>
        <p:spPr>
          <a:xfrm>
            <a:off x="4181874" y="3138032"/>
            <a:ext cx="145516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Barrowford</a:t>
            </a:r>
            <a:endParaRPr lang="en-GB" sz="1600" b="1" dirty="0" smtClean="0">
              <a:latin typeface="Arial" panose="020B0604020202020204" pitchFamily="34" charset="0"/>
              <a:cs typeface="Arial" panose="020B0604020202020204" pitchFamily="34" charset="0"/>
            </a:endParaRPr>
          </a:p>
        </p:txBody>
      </p:sp>
      <p:sp>
        <p:nvSpPr>
          <p:cNvPr id="42" name="Oval 41"/>
          <p:cNvSpPr/>
          <p:nvPr/>
        </p:nvSpPr>
        <p:spPr>
          <a:xfrm>
            <a:off x="5863759" y="1906172"/>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45" name="TextBox 44"/>
          <p:cNvSpPr txBox="1"/>
          <p:nvPr/>
        </p:nvSpPr>
        <p:spPr>
          <a:xfrm>
            <a:off x="5268415" y="1939296"/>
            <a:ext cx="1532210"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Barnoldswick</a:t>
            </a:r>
            <a:endParaRPr lang="en-GB" sz="1600" b="1" dirty="0" smtClean="0">
              <a:latin typeface="Arial" panose="020B0604020202020204" pitchFamily="34" charset="0"/>
              <a:cs typeface="Arial" panose="020B0604020202020204" pitchFamily="34" charset="0"/>
            </a:endParaRPr>
          </a:p>
        </p:txBody>
      </p:sp>
      <p:cxnSp>
        <p:nvCxnSpPr>
          <p:cNvPr id="46" name="Straight Arrow Connector 45"/>
          <p:cNvCxnSpPr/>
          <p:nvPr/>
        </p:nvCxnSpPr>
        <p:spPr>
          <a:xfrm flipH="1" flipV="1">
            <a:off x="5061798" y="4647615"/>
            <a:ext cx="1738827" cy="9128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131608" y="5509730"/>
            <a:ext cx="1893906"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West Burnley</a:t>
            </a:r>
          </a:p>
        </p:txBody>
      </p:sp>
      <p:sp>
        <p:nvSpPr>
          <p:cNvPr id="52" name="Oval 51"/>
          <p:cNvSpPr/>
          <p:nvPr/>
        </p:nvSpPr>
        <p:spPr>
          <a:xfrm>
            <a:off x="5281587" y="3690576"/>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3" name="Oval 52"/>
          <p:cNvSpPr/>
          <p:nvPr/>
        </p:nvSpPr>
        <p:spPr>
          <a:xfrm>
            <a:off x="5861218" y="3101688"/>
            <a:ext cx="82380" cy="72688"/>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55" name="TextBox 54"/>
          <p:cNvSpPr txBox="1"/>
          <p:nvPr/>
        </p:nvSpPr>
        <p:spPr>
          <a:xfrm>
            <a:off x="4139844" y="3534098"/>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Nelson</a:t>
            </a:r>
          </a:p>
        </p:txBody>
      </p:sp>
      <p:sp>
        <p:nvSpPr>
          <p:cNvPr id="58" name="TextBox 57"/>
          <p:cNvSpPr txBox="1"/>
          <p:nvPr/>
        </p:nvSpPr>
        <p:spPr>
          <a:xfrm>
            <a:off x="5363967" y="2808205"/>
            <a:ext cx="145516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Colne</a:t>
            </a:r>
          </a:p>
        </p:txBody>
      </p:sp>
    </p:spTree>
    <p:extLst>
      <p:ext uri="{BB962C8B-B14F-4D97-AF65-F5344CB8AC3E}">
        <p14:creationId xmlns:p14="http://schemas.microsoft.com/office/powerpoint/2010/main" val="3701156021"/>
      </p:ext>
    </p:extLst>
  </p:cSld>
  <p:clrMapOvr>
    <a:masterClrMapping/>
  </p:clrMapOvr>
  <mc:AlternateContent xmlns:mc="http://schemas.openxmlformats.org/markup-compatibility/2006" xmlns:p14="http://schemas.microsoft.com/office/powerpoint/2010/main">
    <mc:Choice Requires="p14">
      <p:transition spd="med" p14:dur="700" advTm="26000">
        <p:fade/>
      </p:transition>
    </mc:Choice>
    <mc:Fallback xmlns="">
      <p:transition spd="med" advTm="2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50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500"/>
                                        <p:tgtEl>
                                          <p:spTgt spid="47">
                                            <p:txEl>
                                              <p:pRg st="0" end="0"/>
                                            </p:txEl>
                                          </p:spTgt>
                                        </p:tgtEl>
                                      </p:cBhvr>
                                    </p:animEffect>
                                  </p:childTnLst>
                                </p:cTn>
                              </p:par>
                            </p:childTnLst>
                          </p:cTn>
                        </p:par>
                        <p:par>
                          <p:cTn id="12" fill="hold">
                            <p:stCondLst>
                              <p:cond delay="3500"/>
                            </p:stCondLst>
                            <p:childTnLst>
                              <p:par>
                                <p:cTn id="13" presetID="10" presetClass="entr" presetSubtype="0" fill="hold" grpId="0" nodeType="afterEffect">
                                  <p:stCondLst>
                                    <p:cond delay="75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500"/>
                                        <p:tgtEl>
                                          <p:spTgt spid="54"/>
                                        </p:tgtEl>
                                      </p:cBhvr>
                                    </p:animEffect>
                                  </p:childTnLst>
                                </p:cTn>
                              </p:par>
                            </p:childTnLst>
                          </p:cTn>
                        </p:par>
                        <p:par>
                          <p:cTn id="16" fill="hold">
                            <p:stCondLst>
                              <p:cond delay="4750"/>
                            </p:stCondLst>
                            <p:childTnLst>
                              <p:par>
                                <p:cTn id="17" presetID="10" presetClass="entr" presetSubtype="0" fill="hold" grpId="0" nodeType="afterEffect">
                                  <p:stCondLst>
                                    <p:cond delay="50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5750"/>
                            </p:stCondLst>
                            <p:childTnLst>
                              <p:par>
                                <p:cTn id="21" presetID="10" presetClass="entr" presetSubtype="0" fill="hold" grpId="0" nodeType="afterEffect">
                                  <p:stCondLst>
                                    <p:cond delay="5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par>
                          <p:cTn id="24" fill="hold">
                            <p:stCondLst>
                              <p:cond delay="6750"/>
                            </p:stCondLst>
                            <p:childTnLst>
                              <p:par>
                                <p:cTn id="25" presetID="10" presetClass="entr" presetSubtype="0" fill="hold" grpId="0" nodeType="afterEffect">
                                  <p:stCondLst>
                                    <p:cond delay="5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childTnLst>
                          </p:cTn>
                        </p:par>
                        <p:par>
                          <p:cTn id="28" fill="hold">
                            <p:stCondLst>
                              <p:cond delay="7750"/>
                            </p:stCondLst>
                            <p:childTnLst>
                              <p:par>
                                <p:cTn id="29" presetID="10" presetClass="entr" presetSubtype="0" fill="hold" grpId="0" nodeType="afterEffect">
                                  <p:stCondLst>
                                    <p:cond delay="1000"/>
                                  </p:stCondLst>
                                  <p:childTnLst>
                                    <p:set>
                                      <p:cBhvr>
                                        <p:cTn id="30" dur="1" fill="hold">
                                          <p:stCondLst>
                                            <p:cond delay="0"/>
                                          </p:stCondLst>
                                        </p:cTn>
                                        <p:tgtEl>
                                          <p:spTgt spid="38">
                                            <p:txEl>
                                              <p:pRg st="0" end="0"/>
                                            </p:txEl>
                                          </p:spTgt>
                                        </p:tgtEl>
                                        <p:attrNameLst>
                                          <p:attrName>style.visibility</p:attrName>
                                        </p:attrNameLst>
                                      </p:cBhvr>
                                      <p:to>
                                        <p:strVal val="visible"/>
                                      </p:to>
                                    </p:set>
                                    <p:animEffect transition="in" filter="fade">
                                      <p:cBhvr>
                                        <p:cTn id="31" dur="500"/>
                                        <p:tgtEl>
                                          <p:spTgt spid="38">
                                            <p:txEl>
                                              <p:pRg st="0" end="0"/>
                                            </p:txEl>
                                          </p:spTgt>
                                        </p:tgtEl>
                                      </p:cBhvr>
                                    </p:animEffect>
                                  </p:childTnLst>
                                </p:cTn>
                              </p:par>
                            </p:childTnLst>
                          </p:cTn>
                        </p:par>
                        <p:par>
                          <p:cTn id="32" fill="hold">
                            <p:stCondLst>
                              <p:cond delay="9250"/>
                            </p:stCondLst>
                            <p:childTnLst>
                              <p:par>
                                <p:cTn id="33" presetID="2" presetClass="entr" presetSubtype="2" fill="hold" nodeType="afterEffect">
                                  <p:stCondLst>
                                    <p:cond delay="75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ppt_y"/>
                                          </p:val>
                                        </p:tav>
                                        <p:tav tm="100000">
                                          <p:val>
                                            <p:strVal val="#ppt_y"/>
                                          </p:val>
                                        </p:tav>
                                      </p:tavLst>
                                    </p:anim>
                                  </p:childTnLst>
                                </p:cTn>
                              </p:par>
                            </p:childTnLst>
                          </p:cTn>
                        </p:par>
                        <p:par>
                          <p:cTn id="37" fill="hold">
                            <p:stCondLst>
                              <p:cond delay="10500"/>
                            </p:stCondLst>
                            <p:childTnLst>
                              <p:par>
                                <p:cTn id="38" presetID="10"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11000"/>
                            </p:stCondLst>
                            <p:childTnLst>
                              <p:par>
                                <p:cTn id="42" presetID="2" presetClass="entr" presetSubtype="2" fill="hold" nodeType="afterEffect">
                                  <p:stCondLst>
                                    <p:cond delay="75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1+#ppt_w/2"/>
                                          </p:val>
                                        </p:tav>
                                        <p:tav tm="100000">
                                          <p:val>
                                            <p:strVal val="#ppt_x"/>
                                          </p:val>
                                        </p:tav>
                                      </p:tavLst>
                                    </p:anim>
                                    <p:anim calcmode="lin" valueType="num">
                                      <p:cBhvr additive="base">
                                        <p:cTn id="45" dur="500" fill="hold"/>
                                        <p:tgtEl>
                                          <p:spTgt spid="32"/>
                                        </p:tgtEl>
                                        <p:attrNameLst>
                                          <p:attrName>ppt_y</p:attrName>
                                        </p:attrNameLst>
                                      </p:cBhvr>
                                      <p:tavLst>
                                        <p:tav tm="0">
                                          <p:val>
                                            <p:strVal val="#ppt_y"/>
                                          </p:val>
                                        </p:tav>
                                        <p:tav tm="100000">
                                          <p:val>
                                            <p:strVal val="#ppt_y"/>
                                          </p:val>
                                        </p:tav>
                                      </p:tavLst>
                                    </p:anim>
                                  </p:childTnLst>
                                </p:cTn>
                              </p:par>
                            </p:childTnLst>
                          </p:cTn>
                        </p:par>
                        <p:par>
                          <p:cTn id="46" fill="hold">
                            <p:stCondLst>
                              <p:cond delay="1225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childTnLst>
                          </p:cTn>
                        </p:par>
                        <p:par>
                          <p:cTn id="50" fill="hold">
                            <p:stCondLst>
                              <p:cond delay="12750"/>
                            </p:stCondLst>
                            <p:childTnLst>
                              <p:par>
                                <p:cTn id="51" presetID="2" presetClass="entr" presetSubtype="1" fill="hold" nodeType="afterEffect">
                                  <p:stCondLst>
                                    <p:cond delay="75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0-#ppt_h/2"/>
                                          </p:val>
                                        </p:tav>
                                        <p:tav tm="100000">
                                          <p:val>
                                            <p:strVal val="#ppt_y"/>
                                          </p:val>
                                        </p:tav>
                                      </p:tavLst>
                                    </p:anim>
                                  </p:childTnLst>
                                </p:cTn>
                              </p:par>
                            </p:childTnLst>
                          </p:cTn>
                        </p:par>
                        <p:par>
                          <p:cTn id="55" fill="hold">
                            <p:stCondLst>
                              <p:cond delay="14000"/>
                            </p:stCondLst>
                            <p:childTnLst>
                              <p:par>
                                <p:cTn id="56" presetID="10"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par>
                          <p:cTn id="59" fill="hold">
                            <p:stCondLst>
                              <p:cond delay="14500"/>
                            </p:stCondLst>
                            <p:childTnLst>
                              <p:par>
                                <p:cTn id="60" presetID="2" presetClass="entr" presetSubtype="8" fill="hold" nodeType="afterEffect">
                                  <p:stCondLst>
                                    <p:cond delay="75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fill="hold"/>
                                        <p:tgtEl>
                                          <p:spTgt spid="39"/>
                                        </p:tgtEl>
                                        <p:attrNameLst>
                                          <p:attrName>ppt_x</p:attrName>
                                        </p:attrNameLst>
                                      </p:cBhvr>
                                      <p:tavLst>
                                        <p:tav tm="0">
                                          <p:val>
                                            <p:strVal val="0-#ppt_w/2"/>
                                          </p:val>
                                        </p:tav>
                                        <p:tav tm="100000">
                                          <p:val>
                                            <p:strVal val="#ppt_x"/>
                                          </p:val>
                                        </p:tav>
                                      </p:tavLst>
                                    </p:anim>
                                    <p:anim calcmode="lin" valueType="num">
                                      <p:cBhvr additive="base">
                                        <p:cTn id="63" dur="500" fill="hold"/>
                                        <p:tgtEl>
                                          <p:spTgt spid="39"/>
                                        </p:tgtEl>
                                        <p:attrNameLst>
                                          <p:attrName>ppt_y</p:attrName>
                                        </p:attrNameLst>
                                      </p:cBhvr>
                                      <p:tavLst>
                                        <p:tav tm="0">
                                          <p:val>
                                            <p:strVal val="#ppt_y"/>
                                          </p:val>
                                        </p:tav>
                                        <p:tav tm="100000">
                                          <p:val>
                                            <p:strVal val="#ppt_y"/>
                                          </p:val>
                                        </p:tav>
                                      </p:tavLst>
                                    </p:anim>
                                  </p:childTnLst>
                                </p:cTn>
                              </p:par>
                            </p:childTnLst>
                          </p:cTn>
                        </p:par>
                        <p:par>
                          <p:cTn id="64" fill="hold">
                            <p:stCondLst>
                              <p:cond delay="15750"/>
                            </p:stCondLst>
                            <p:childTnLst>
                              <p:par>
                                <p:cTn id="65" presetID="10"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childTnLst>
                          </p:cTn>
                        </p:par>
                        <p:par>
                          <p:cTn id="68" fill="hold">
                            <p:stCondLst>
                              <p:cond delay="16250"/>
                            </p:stCondLst>
                            <p:childTnLst>
                              <p:par>
                                <p:cTn id="69" presetID="2" presetClass="entr" presetSubtype="6" fill="hold" nodeType="afterEffect">
                                  <p:stCondLst>
                                    <p:cond delay="75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1+#ppt_w/2"/>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childTnLst>
                          </p:cTn>
                        </p:par>
                        <p:par>
                          <p:cTn id="73" fill="hold">
                            <p:stCondLst>
                              <p:cond delay="17500"/>
                            </p:stCondLst>
                            <p:childTnLst>
                              <p:par>
                                <p:cTn id="74" presetID="10" presetClass="entr" presetSubtype="0" fill="hold" grpId="0"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P spid="47" grpId="0" build="p"/>
      <p:bldP spid="54" grpId="0" animBg="1"/>
      <p:bldP spid="56" grpId="0" animBg="1"/>
      <p:bldP spid="57" grpId="0" animBg="1"/>
      <p:bldP spid="38" grpId="0" build="p"/>
      <p:bldP spid="29" grpId="0"/>
      <p:bldP spid="33" grpId="0"/>
      <p:bldP spid="36" grpId="0"/>
      <p:bldP spid="40" grpId="0"/>
      <p:bldP spid="43" grpId="0" animBg="1"/>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rmAutofit/>
          </a:bodyPr>
          <a:lstStyle/>
          <a:p>
            <a:r>
              <a:rPr lang="en-GB" sz="3200" b="1" dirty="0" smtClean="0">
                <a:latin typeface="Arial" panose="020B0604020202020204" pitchFamily="34" charset="0"/>
                <a:cs typeface="Arial" panose="020B0604020202020204" pitchFamily="34" charset="0"/>
              </a:rPr>
              <a:t>An overview of your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a:t>
            </a:r>
            <a:endParaRPr lang="en-GB" sz="3200" dirty="0"/>
          </a:p>
        </p:txBody>
      </p:sp>
      <p:sp>
        <p:nvSpPr>
          <p:cNvPr id="4" name="Block Arc 3"/>
          <p:cNvSpPr/>
          <p:nvPr/>
        </p:nvSpPr>
        <p:spPr>
          <a:xfrm rot="5400000">
            <a:off x="662497" y="2598326"/>
            <a:ext cx="3101654" cy="2991695"/>
          </a:xfrm>
          <a:prstGeom prst="blockArc">
            <a:avLst>
              <a:gd name="adj1" fmla="val 10800000"/>
              <a:gd name="adj2" fmla="val 10774891"/>
              <a:gd name="adj3" fmla="val 14484"/>
            </a:avLst>
          </a:prstGeom>
          <a:solidFill>
            <a:srgbClr val="660066"/>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Block Arc 27"/>
          <p:cNvSpPr/>
          <p:nvPr/>
        </p:nvSpPr>
        <p:spPr>
          <a:xfrm rot="5400000">
            <a:off x="653166" y="2589451"/>
            <a:ext cx="3101654" cy="2991695"/>
          </a:xfrm>
          <a:prstGeom prst="blockArc">
            <a:avLst>
              <a:gd name="adj1" fmla="val 10845432"/>
              <a:gd name="adj2" fmla="val 12565564"/>
              <a:gd name="adj3" fmla="val 15039"/>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Block Arc 28"/>
          <p:cNvSpPr/>
          <p:nvPr/>
        </p:nvSpPr>
        <p:spPr>
          <a:xfrm rot="7110073">
            <a:off x="662497" y="2624204"/>
            <a:ext cx="3101654" cy="2991695"/>
          </a:xfrm>
          <a:prstGeom prst="blockArc">
            <a:avLst>
              <a:gd name="adj1" fmla="val 10831705"/>
              <a:gd name="adj2" fmla="val 11832604"/>
              <a:gd name="adj3" fmla="val 1471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p:cNvSpPr/>
          <p:nvPr/>
        </p:nvSpPr>
        <p:spPr>
          <a:xfrm>
            <a:off x="342373" y="3706419"/>
            <a:ext cx="3682372" cy="830997"/>
          </a:xfrm>
          <a:prstGeom prst="rect">
            <a:avLst/>
          </a:prstGeom>
        </p:spPr>
        <p:txBody>
          <a:bodyPr wrap="square">
            <a:spAutoFit/>
          </a:bodyPr>
          <a:lstStyle/>
          <a:p>
            <a:pPr algn="ctr"/>
            <a:r>
              <a:rPr lang="en-GB" sz="2800" b="1" dirty="0" smtClean="0">
                <a:solidFill>
                  <a:srgbClr val="660066"/>
                </a:solidFill>
                <a:latin typeface="Arial" panose="020B0604020202020204" pitchFamily="34" charset="0"/>
                <a:ea typeface="Calibri" panose="020F0502020204030204" pitchFamily="34" charset="0"/>
              </a:rPr>
              <a:t>76,300</a:t>
            </a:r>
          </a:p>
          <a:p>
            <a:pPr algn="ctr"/>
            <a:r>
              <a:rPr lang="en-GB" sz="2000" b="1" dirty="0" smtClean="0">
                <a:solidFill>
                  <a:srgbClr val="660066"/>
                </a:solidFill>
                <a:latin typeface="Arial" panose="020B0604020202020204" pitchFamily="34" charset="0"/>
              </a:rPr>
              <a:t>People in work</a:t>
            </a:r>
            <a:endParaRPr lang="en-GB" sz="2000" b="1" dirty="0">
              <a:solidFill>
                <a:srgbClr val="660066"/>
              </a:solidFill>
            </a:endParaRPr>
          </a:p>
        </p:txBody>
      </p:sp>
      <p:sp>
        <p:nvSpPr>
          <p:cNvPr id="31" name="Rectangle 30"/>
          <p:cNvSpPr/>
          <p:nvPr/>
        </p:nvSpPr>
        <p:spPr>
          <a:xfrm>
            <a:off x="1661797" y="1801298"/>
            <a:ext cx="3682372" cy="830997"/>
          </a:xfrm>
          <a:prstGeom prst="rect">
            <a:avLst/>
          </a:prstGeom>
        </p:spPr>
        <p:txBody>
          <a:bodyPr wrap="square">
            <a:spAutoFit/>
          </a:bodyPr>
          <a:lstStyle/>
          <a:p>
            <a:pPr algn="ctr"/>
            <a:r>
              <a:rPr lang="en-GB" sz="2800" b="1" dirty="0" smtClean="0">
                <a:solidFill>
                  <a:srgbClr val="92D050"/>
                </a:solidFill>
                <a:latin typeface="Arial" panose="020B0604020202020204" pitchFamily="34" charset="0"/>
                <a:ea typeface="Calibri" panose="020F0502020204030204" pitchFamily="34" charset="0"/>
              </a:rPr>
              <a:t>8,000</a:t>
            </a:r>
          </a:p>
          <a:p>
            <a:pPr algn="ctr"/>
            <a:r>
              <a:rPr lang="en-GB" sz="2000" b="1" dirty="0" smtClean="0">
                <a:solidFill>
                  <a:srgbClr val="92D050"/>
                </a:solidFill>
                <a:latin typeface="Arial" panose="020B0604020202020204" pitchFamily="34" charset="0"/>
              </a:rPr>
              <a:t>Are </a:t>
            </a:r>
            <a:r>
              <a:rPr lang="en-GB" sz="2000" b="1" dirty="0">
                <a:solidFill>
                  <a:srgbClr val="92D050"/>
                </a:solidFill>
                <a:latin typeface="Arial" panose="020B0604020202020204" pitchFamily="34" charset="0"/>
              </a:rPr>
              <a:t>s</a:t>
            </a:r>
            <a:r>
              <a:rPr lang="en-GB" sz="2000" b="1" dirty="0" smtClean="0">
                <a:solidFill>
                  <a:srgbClr val="92D050"/>
                </a:solidFill>
                <a:latin typeface="Arial" panose="020B0604020202020204" pitchFamily="34" charset="0"/>
              </a:rPr>
              <a:t>elf-employed</a:t>
            </a:r>
            <a:endParaRPr lang="en-GB" sz="2000" b="1" dirty="0">
              <a:solidFill>
                <a:srgbClr val="92D050"/>
              </a:solidFill>
            </a:endParaRPr>
          </a:p>
        </p:txBody>
      </p:sp>
      <p:sp>
        <p:nvSpPr>
          <p:cNvPr id="32" name="Rectangle 31"/>
          <p:cNvSpPr/>
          <p:nvPr/>
        </p:nvSpPr>
        <p:spPr>
          <a:xfrm>
            <a:off x="2803257" y="2613830"/>
            <a:ext cx="3682372" cy="830997"/>
          </a:xfrm>
          <a:prstGeom prst="rect">
            <a:avLst/>
          </a:prstGeom>
        </p:spPr>
        <p:txBody>
          <a:bodyPr wrap="square">
            <a:spAutoFit/>
          </a:bodyPr>
          <a:lstStyle/>
          <a:p>
            <a:pPr algn="ctr"/>
            <a:r>
              <a:rPr lang="en-GB" sz="2800" b="1" dirty="0" smtClean="0">
                <a:solidFill>
                  <a:schemeClr val="accent2"/>
                </a:solidFill>
                <a:latin typeface="Arial" panose="020B0604020202020204" pitchFamily="34" charset="0"/>
                <a:ea typeface="Calibri" panose="020F0502020204030204" pitchFamily="34" charset="0"/>
              </a:rPr>
              <a:t>5,000</a:t>
            </a:r>
          </a:p>
          <a:p>
            <a:pPr algn="ctr"/>
            <a:r>
              <a:rPr lang="en-GB" sz="2000" b="1" dirty="0" smtClean="0">
                <a:solidFill>
                  <a:schemeClr val="accent2"/>
                </a:solidFill>
                <a:latin typeface="Arial" panose="020B0604020202020204" pitchFamily="34" charset="0"/>
              </a:rPr>
              <a:t>Are unemployed</a:t>
            </a:r>
            <a:endParaRPr lang="en-GB" sz="2000" b="1" dirty="0">
              <a:solidFill>
                <a:schemeClr val="accent2"/>
              </a:solidFill>
            </a:endParaRPr>
          </a:p>
        </p:txBody>
      </p:sp>
      <p:sp>
        <p:nvSpPr>
          <p:cNvPr id="40" name="Rectangle 39"/>
          <p:cNvSpPr/>
          <p:nvPr/>
        </p:nvSpPr>
        <p:spPr>
          <a:xfrm>
            <a:off x="6754904" y="2296852"/>
            <a:ext cx="2970756" cy="830997"/>
          </a:xfrm>
          <a:prstGeom prst="rect">
            <a:avLst/>
          </a:prstGeom>
        </p:spPr>
        <p:txBody>
          <a:bodyPr wrap="square">
            <a:spAutoFit/>
          </a:bodyPr>
          <a:lstStyle/>
          <a:p>
            <a:pPr algn="ctr"/>
            <a:r>
              <a:rPr lang="en-GB" sz="2400" b="1" dirty="0" smtClean="0">
                <a:solidFill>
                  <a:srgbClr val="990000"/>
                </a:solidFill>
                <a:latin typeface="Arial" panose="020B0604020202020204" pitchFamily="34" charset="0"/>
                <a:ea typeface="Calibri" panose="020F0502020204030204" pitchFamily="34" charset="0"/>
              </a:rPr>
              <a:t>Number of </a:t>
            </a:r>
            <a:r>
              <a:rPr lang="en-GB" sz="2400" b="1" dirty="0">
                <a:solidFill>
                  <a:srgbClr val="990000"/>
                </a:solidFill>
                <a:latin typeface="Arial" panose="020B0604020202020204" pitchFamily="34" charset="0"/>
              </a:rPr>
              <a:t>b</a:t>
            </a:r>
            <a:r>
              <a:rPr lang="en-GB" sz="2400" b="1" dirty="0" smtClean="0">
                <a:solidFill>
                  <a:srgbClr val="990000"/>
                </a:solidFill>
                <a:latin typeface="Arial" panose="020B0604020202020204" pitchFamily="34" charset="0"/>
              </a:rPr>
              <a:t>usinesses</a:t>
            </a:r>
            <a:endParaRPr lang="en-GB" sz="2400" b="1" dirty="0">
              <a:solidFill>
                <a:srgbClr val="990000"/>
              </a:solidFill>
            </a:endParaRPr>
          </a:p>
        </p:txBody>
      </p:sp>
      <p:sp>
        <p:nvSpPr>
          <p:cNvPr id="20" name="Rectangle 19"/>
          <p:cNvSpPr/>
          <p:nvPr/>
        </p:nvSpPr>
        <p:spPr>
          <a:xfrm>
            <a:off x="5015728" y="5978552"/>
            <a:ext cx="6404450" cy="830997"/>
          </a:xfrm>
          <a:prstGeom prst="rect">
            <a:avLst/>
          </a:prstGeom>
        </p:spPr>
        <p:txBody>
          <a:bodyPr wrap="square">
            <a:spAutoFit/>
          </a:bodyPr>
          <a:lstStyle/>
          <a:p>
            <a:pPr algn="ctr"/>
            <a:r>
              <a:rPr lang="en-GB" sz="2400" b="1" dirty="0" smtClean="0">
                <a:latin typeface="Arial" panose="020B0604020202020204" pitchFamily="34" charset="0"/>
              </a:rPr>
              <a:t>Just over one-quarter of people have gone onto higher education</a:t>
            </a:r>
            <a:endParaRPr lang="en-GB" sz="2400" b="1" dirty="0">
              <a:solidFill>
                <a:srgbClr val="C00000"/>
              </a:solidFill>
            </a:endParaRPr>
          </a:p>
        </p:txBody>
      </p:sp>
      <p:sp>
        <p:nvSpPr>
          <p:cNvPr id="21" name="Rectangle 20"/>
          <p:cNvSpPr/>
          <p:nvPr/>
        </p:nvSpPr>
        <p:spPr>
          <a:xfrm>
            <a:off x="6749781" y="415178"/>
            <a:ext cx="2970756" cy="1015663"/>
          </a:xfrm>
          <a:prstGeom prst="rect">
            <a:avLst/>
          </a:prstGeom>
        </p:spPr>
        <p:txBody>
          <a:bodyPr wrap="square">
            <a:spAutoFit/>
          </a:bodyPr>
          <a:lstStyle/>
          <a:p>
            <a:pPr algn="ctr"/>
            <a:r>
              <a:rPr lang="en-GB" sz="4000" b="1" dirty="0" smtClean="0">
                <a:solidFill>
                  <a:srgbClr val="990000"/>
                </a:solidFill>
                <a:latin typeface="Arial" panose="020B0604020202020204" pitchFamily="34" charset="0"/>
                <a:ea typeface="Calibri" panose="020F0502020204030204" pitchFamily="34" charset="0"/>
              </a:rPr>
              <a:t>5,780</a:t>
            </a:r>
          </a:p>
          <a:p>
            <a:pPr algn="ctr"/>
            <a:endParaRPr lang="en-GB" sz="2000" b="1" dirty="0">
              <a:solidFill>
                <a:srgbClr val="990000"/>
              </a:solidFill>
            </a:endParaRPr>
          </a:p>
        </p:txBody>
      </p:sp>
      <p:grpSp>
        <p:nvGrpSpPr>
          <p:cNvPr id="5" name="Group 4"/>
          <p:cNvGrpSpPr/>
          <p:nvPr/>
        </p:nvGrpSpPr>
        <p:grpSpPr>
          <a:xfrm>
            <a:off x="6857228" y="1048439"/>
            <a:ext cx="2721449" cy="1277909"/>
            <a:chOff x="6857228" y="1048439"/>
            <a:chExt cx="2721449" cy="1277909"/>
          </a:xfrm>
        </p:grpSpPr>
        <p:grpSp>
          <p:nvGrpSpPr>
            <p:cNvPr id="7" name="Group 6"/>
            <p:cNvGrpSpPr/>
            <p:nvPr/>
          </p:nvGrpSpPr>
          <p:grpSpPr>
            <a:xfrm>
              <a:off x="6857228" y="1048439"/>
              <a:ext cx="2721449" cy="1277909"/>
              <a:chOff x="8411346" y="577880"/>
              <a:chExt cx="1521994" cy="714682"/>
            </a:xfrm>
          </p:grpSpPr>
          <p:sp>
            <p:nvSpPr>
              <p:cNvPr id="33" name="object 14"/>
              <p:cNvSpPr/>
              <p:nvPr/>
            </p:nvSpPr>
            <p:spPr>
              <a:xfrm>
                <a:off x="9412006" y="1000245"/>
                <a:ext cx="521334" cy="196850"/>
              </a:xfrm>
              <a:custGeom>
                <a:avLst/>
                <a:gdLst/>
                <a:ahLst/>
                <a:cxnLst/>
                <a:rect l="l" t="t" r="r" b="b"/>
                <a:pathLst>
                  <a:path w="521334" h="196850">
                    <a:moveTo>
                      <a:pt x="76136" y="863"/>
                    </a:moveTo>
                    <a:lnTo>
                      <a:pt x="57673" y="12872"/>
                    </a:lnTo>
                    <a:lnTo>
                      <a:pt x="38796" y="21361"/>
                    </a:lnTo>
                    <a:lnTo>
                      <a:pt x="19556" y="27545"/>
                    </a:lnTo>
                    <a:lnTo>
                      <a:pt x="0" y="32638"/>
                    </a:lnTo>
                    <a:lnTo>
                      <a:pt x="9892" y="35403"/>
                    </a:lnTo>
                    <a:lnTo>
                      <a:pt x="68149" y="58570"/>
                    </a:lnTo>
                    <a:lnTo>
                      <a:pt x="117154" y="95454"/>
                    </a:lnTo>
                    <a:lnTo>
                      <a:pt x="143396" y="125879"/>
                    </a:lnTo>
                    <a:lnTo>
                      <a:pt x="164804" y="158580"/>
                    </a:lnTo>
                    <a:lnTo>
                      <a:pt x="182626" y="196253"/>
                    </a:lnTo>
                    <a:lnTo>
                      <a:pt x="520420" y="196253"/>
                    </a:lnTo>
                    <a:lnTo>
                      <a:pt x="495242" y="130824"/>
                    </a:lnTo>
                    <a:lnTo>
                      <a:pt x="448324" y="73141"/>
                    </a:lnTo>
                    <a:lnTo>
                      <a:pt x="427955" y="59302"/>
                    </a:lnTo>
                    <a:lnTo>
                      <a:pt x="179963" y="59302"/>
                    </a:lnTo>
                    <a:lnTo>
                      <a:pt x="157735" y="57859"/>
                    </a:lnTo>
                    <a:lnTo>
                      <a:pt x="139230" y="53530"/>
                    </a:lnTo>
                    <a:lnTo>
                      <a:pt x="120522" y="44226"/>
                    </a:lnTo>
                    <a:lnTo>
                      <a:pt x="104001" y="31778"/>
                    </a:lnTo>
                    <a:lnTo>
                      <a:pt x="89322" y="17040"/>
                    </a:lnTo>
                    <a:lnTo>
                      <a:pt x="76136" y="863"/>
                    </a:lnTo>
                    <a:close/>
                  </a:path>
                  <a:path w="521334" h="196850">
                    <a:moveTo>
                      <a:pt x="284429" y="0"/>
                    </a:moveTo>
                    <a:lnTo>
                      <a:pt x="256316" y="31422"/>
                    </a:lnTo>
                    <a:lnTo>
                      <a:pt x="220687" y="53530"/>
                    </a:lnTo>
                    <a:lnTo>
                      <a:pt x="179963" y="59302"/>
                    </a:lnTo>
                    <a:lnTo>
                      <a:pt x="427955" y="59302"/>
                    </a:lnTo>
                    <a:lnTo>
                      <a:pt x="417347" y="52095"/>
                    </a:lnTo>
                    <a:lnTo>
                      <a:pt x="382332" y="37904"/>
                    </a:lnTo>
                    <a:lnTo>
                      <a:pt x="348045" y="28238"/>
                    </a:lnTo>
                    <a:lnTo>
                      <a:pt x="315179" y="17476"/>
                    </a:lnTo>
                    <a:lnTo>
                      <a:pt x="284429" y="0"/>
                    </a:lnTo>
                    <a:close/>
                  </a:path>
                </a:pathLst>
              </a:custGeom>
              <a:solidFill>
                <a:srgbClr val="990000"/>
              </a:solidFill>
            </p:spPr>
            <p:txBody>
              <a:bodyPr wrap="square" lIns="0" tIns="0" rIns="0" bIns="0" rtlCol="0"/>
              <a:lstStyle/>
              <a:p>
                <a:endParaRPr/>
              </a:p>
            </p:txBody>
          </p:sp>
          <p:sp>
            <p:nvSpPr>
              <p:cNvPr id="34" name="object 15"/>
              <p:cNvSpPr/>
              <p:nvPr/>
            </p:nvSpPr>
            <p:spPr>
              <a:xfrm>
                <a:off x="9438603" y="632898"/>
                <a:ext cx="307340" cy="386080"/>
              </a:xfrm>
              <a:custGeom>
                <a:avLst/>
                <a:gdLst/>
                <a:ahLst/>
                <a:cxnLst/>
                <a:rect l="l" t="t" r="r" b="b"/>
                <a:pathLst>
                  <a:path w="307340" h="386080">
                    <a:moveTo>
                      <a:pt x="128349" y="0"/>
                    </a:moveTo>
                    <a:lnTo>
                      <a:pt x="82127" y="11760"/>
                    </a:lnTo>
                    <a:lnTo>
                      <a:pt x="42713" y="36099"/>
                    </a:lnTo>
                    <a:lnTo>
                      <a:pt x="15781" y="85339"/>
                    </a:lnTo>
                    <a:lnTo>
                      <a:pt x="11356" y="142436"/>
                    </a:lnTo>
                    <a:lnTo>
                      <a:pt x="4305" y="157129"/>
                    </a:lnTo>
                    <a:lnTo>
                      <a:pt x="839" y="174551"/>
                    </a:lnTo>
                    <a:lnTo>
                      <a:pt x="0" y="192150"/>
                    </a:lnTo>
                    <a:lnTo>
                      <a:pt x="828" y="207371"/>
                    </a:lnTo>
                    <a:lnTo>
                      <a:pt x="3473" y="224786"/>
                    </a:lnTo>
                    <a:lnTo>
                      <a:pt x="8778" y="244349"/>
                    </a:lnTo>
                    <a:lnTo>
                      <a:pt x="17398" y="262362"/>
                    </a:lnTo>
                    <a:lnTo>
                      <a:pt x="29987" y="275126"/>
                    </a:lnTo>
                    <a:lnTo>
                      <a:pt x="41265" y="304442"/>
                    </a:lnTo>
                    <a:lnTo>
                      <a:pt x="82833" y="355297"/>
                    </a:lnTo>
                    <a:lnTo>
                      <a:pt x="132497" y="383383"/>
                    </a:lnTo>
                    <a:lnTo>
                      <a:pt x="155265" y="385992"/>
                    </a:lnTo>
                    <a:lnTo>
                      <a:pt x="177745" y="382289"/>
                    </a:lnTo>
                    <a:lnTo>
                      <a:pt x="199392" y="372522"/>
                    </a:lnTo>
                    <a:lnTo>
                      <a:pt x="210129" y="364704"/>
                    </a:lnTo>
                    <a:lnTo>
                      <a:pt x="155350" y="364704"/>
                    </a:lnTo>
                    <a:lnTo>
                      <a:pt x="138039" y="362248"/>
                    </a:lnTo>
                    <a:lnTo>
                      <a:pt x="94817" y="338164"/>
                    </a:lnTo>
                    <a:lnTo>
                      <a:pt x="58695" y="290033"/>
                    </a:lnTo>
                    <a:lnTo>
                      <a:pt x="48301" y="257803"/>
                    </a:lnTo>
                    <a:lnTo>
                      <a:pt x="46927" y="256584"/>
                    </a:lnTo>
                    <a:lnTo>
                      <a:pt x="44414" y="256584"/>
                    </a:lnTo>
                    <a:lnTo>
                      <a:pt x="37434" y="252531"/>
                    </a:lnTo>
                    <a:lnTo>
                      <a:pt x="30948" y="241479"/>
                    </a:lnTo>
                    <a:lnTo>
                      <a:pt x="25664" y="225085"/>
                    </a:lnTo>
                    <a:lnTo>
                      <a:pt x="22291" y="205009"/>
                    </a:lnTo>
                    <a:lnTo>
                      <a:pt x="21582" y="184933"/>
                    </a:lnTo>
                    <a:lnTo>
                      <a:pt x="23531" y="168540"/>
                    </a:lnTo>
                    <a:lnTo>
                      <a:pt x="27768" y="157487"/>
                    </a:lnTo>
                    <a:lnTo>
                      <a:pt x="33924" y="153435"/>
                    </a:lnTo>
                    <a:lnTo>
                      <a:pt x="57075" y="153435"/>
                    </a:lnTo>
                    <a:lnTo>
                      <a:pt x="57406" y="138817"/>
                    </a:lnTo>
                    <a:lnTo>
                      <a:pt x="61166" y="138728"/>
                    </a:lnTo>
                    <a:lnTo>
                      <a:pt x="127431" y="138728"/>
                    </a:lnTo>
                    <a:lnTo>
                      <a:pt x="148948" y="135945"/>
                    </a:lnTo>
                    <a:lnTo>
                      <a:pt x="196715" y="126310"/>
                    </a:lnTo>
                    <a:lnTo>
                      <a:pt x="229072" y="116566"/>
                    </a:lnTo>
                    <a:lnTo>
                      <a:pt x="233619" y="114534"/>
                    </a:lnTo>
                    <a:lnTo>
                      <a:pt x="237835" y="113252"/>
                    </a:lnTo>
                    <a:lnTo>
                      <a:pt x="294528" y="113252"/>
                    </a:lnTo>
                    <a:lnTo>
                      <a:pt x="293753" y="104916"/>
                    </a:lnTo>
                    <a:lnTo>
                      <a:pt x="274167" y="50836"/>
                    </a:lnTo>
                    <a:lnTo>
                      <a:pt x="241468" y="25124"/>
                    </a:lnTo>
                    <a:lnTo>
                      <a:pt x="211889" y="20707"/>
                    </a:lnTo>
                    <a:lnTo>
                      <a:pt x="211927" y="19958"/>
                    </a:lnTo>
                    <a:lnTo>
                      <a:pt x="207774" y="16897"/>
                    </a:lnTo>
                    <a:lnTo>
                      <a:pt x="173018" y="1488"/>
                    </a:lnTo>
                    <a:lnTo>
                      <a:pt x="128349" y="0"/>
                    </a:lnTo>
                    <a:close/>
                  </a:path>
                  <a:path w="307340" h="386080">
                    <a:moveTo>
                      <a:pt x="300644" y="153435"/>
                    </a:moveTo>
                    <a:lnTo>
                      <a:pt x="272798" y="153435"/>
                    </a:lnTo>
                    <a:lnTo>
                      <a:pt x="278951" y="157487"/>
                    </a:lnTo>
                    <a:lnTo>
                      <a:pt x="283192" y="168540"/>
                    </a:lnTo>
                    <a:lnTo>
                      <a:pt x="285145" y="184933"/>
                    </a:lnTo>
                    <a:lnTo>
                      <a:pt x="284432" y="205009"/>
                    </a:lnTo>
                    <a:lnTo>
                      <a:pt x="281059" y="225085"/>
                    </a:lnTo>
                    <a:lnTo>
                      <a:pt x="275775" y="241479"/>
                    </a:lnTo>
                    <a:lnTo>
                      <a:pt x="269289" y="252531"/>
                    </a:lnTo>
                    <a:lnTo>
                      <a:pt x="262308" y="256584"/>
                    </a:lnTo>
                    <a:lnTo>
                      <a:pt x="259807" y="256584"/>
                    </a:lnTo>
                    <a:lnTo>
                      <a:pt x="258422" y="257803"/>
                    </a:lnTo>
                    <a:lnTo>
                      <a:pt x="232947" y="314991"/>
                    </a:lnTo>
                    <a:lnTo>
                      <a:pt x="190744" y="352888"/>
                    </a:lnTo>
                    <a:lnTo>
                      <a:pt x="155350" y="364704"/>
                    </a:lnTo>
                    <a:lnTo>
                      <a:pt x="210129" y="364704"/>
                    </a:lnTo>
                    <a:lnTo>
                      <a:pt x="225572" y="353459"/>
                    </a:lnTo>
                    <a:lnTo>
                      <a:pt x="248208" y="330153"/>
                    </a:lnTo>
                    <a:lnTo>
                      <a:pt x="265772" y="303683"/>
                    </a:lnTo>
                    <a:lnTo>
                      <a:pt x="276735" y="275126"/>
                    </a:lnTo>
                    <a:lnTo>
                      <a:pt x="289319" y="262362"/>
                    </a:lnTo>
                    <a:lnTo>
                      <a:pt x="292085" y="256584"/>
                    </a:lnTo>
                    <a:lnTo>
                      <a:pt x="262308" y="256584"/>
                    </a:lnTo>
                    <a:lnTo>
                      <a:pt x="259908" y="256495"/>
                    </a:lnTo>
                    <a:lnTo>
                      <a:pt x="292127" y="256495"/>
                    </a:lnTo>
                    <a:lnTo>
                      <a:pt x="297940" y="244349"/>
                    </a:lnTo>
                    <a:lnTo>
                      <a:pt x="303248" y="224786"/>
                    </a:lnTo>
                    <a:lnTo>
                      <a:pt x="305895" y="207371"/>
                    </a:lnTo>
                    <a:lnTo>
                      <a:pt x="306723" y="192150"/>
                    </a:lnTo>
                    <a:lnTo>
                      <a:pt x="305884" y="174551"/>
                    </a:lnTo>
                    <a:lnTo>
                      <a:pt x="302417" y="157129"/>
                    </a:lnTo>
                    <a:lnTo>
                      <a:pt x="300644" y="153435"/>
                    </a:lnTo>
                    <a:close/>
                  </a:path>
                  <a:path w="307340" h="386080">
                    <a:moveTo>
                      <a:pt x="46827" y="256495"/>
                    </a:moveTo>
                    <a:lnTo>
                      <a:pt x="44414" y="256584"/>
                    </a:lnTo>
                    <a:lnTo>
                      <a:pt x="46927" y="256584"/>
                    </a:lnTo>
                    <a:close/>
                  </a:path>
                  <a:path w="307340" h="386080">
                    <a:moveTo>
                      <a:pt x="57075" y="153435"/>
                    </a:moveTo>
                    <a:lnTo>
                      <a:pt x="38407" y="153435"/>
                    </a:lnTo>
                    <a:lnTo>
                      <a:pt x="43030" y="158781"/>
                    </a:lnTo>
                    <a:lnTo>
                      <a:pt x="46929" y="167519"/>
                    </a:lnTo>
                    <a:lnTo>
                      <a:pt x="49113" y="171799"/>
                    </a:lnTo>
                    <a:lnTo>
                      <a:pt x="53660" y="176726"/>
                    </a:lnTo>
                    <a:lnTo>
                      <a:pt x="56898" y="170097"/>
                    </a:lnTo>
                    <a:lnTo>
                      <a:pt x="57075" y="153435"/>
                    </a:lnTo>
                    <a:close/>
                  </a:path>
                  <a:path w="307340" h="386080">
                    <a:moveTo>
                      <a:pt x="294528" y="113252"/>
                    </a:moveTo>
                    <a:lnTo>
                      <a:pt x="237835" y="113252"/>
                    </a:lnTo>
                    <a:lnTo>
                      <a:pt x="243754" y="120275"/>
                    </a:lnTo>
                    <a:lnTo>
                      <a:pt x="245138" y="123780"/>
                    </a:lnTo>
                    <a:lnTo>
                      <a:pt x="249786" y="160547"/>
                    </a:lnTo>
                    <a:lnTo>
                      <a:pt x="251002" y="169409"/>
                    </a:lnTo>
                    <a:lnTo>
                      <a:pt x="253193" y="173337"/>
                    </a:lnTo>
                    <a:lnTo>
                      <a:pt x="256540" y="171857"/>
                    </a:lnTo>
                    <a:lnTo>
                      <a:pt x="261229" y="164496"/>
                    </a:lnTo>
                    <a:lnTo>
                      <a:pt x="264810" y="157562"/>
                    </a:lnTo>
                    <a:lnTo>
                      <a:pt x="268861" y="153435"/>
                    </a:lnTo>
                    <a:lnTo>
                      <a:pt x="300644" y="153435"/>
                    </a:lnTo>
                    <a:lnTo>
                      <a:pt x="295366" y="142436"/>
                    </a:lnTo>
                    <a:lnTo>
                      <a:pt x="295505" y="123780"/>
                    </a:lnTo>
                    <a:lnTo>
                      <a:pt x="294528" y="113252"/>
                    </a:lnTo>
                    <a:close/>
                  </a:path>
                  <a:path w="307340" h="386080">
                    <a:moveTo>
                      <a:pt x="127431" y="138728"/>
                    </a:moveTo>
                    <a:lnTo>
                      <a:pt x="61166" y="138728"/>
                    </a:lnTo>
                    <a:lnTo>
                      <a:pt x="70081" y="141331"/>
                    </a:lnTo>
                    <a:lnTo>
                      <a:pt x="101496" y="142082"/>
                    </a:lnTo>
                    <a:lnTo>
                      <a:pt x="127431" y="138728"/>
                    </a:lnTo>
                    <a:close/>
                  </a:path>
                </a:pathLst>
              </a:custGeom>
              <a:solidFill>
                <a:srgbClr val="990000"/>
              </a:solidFill>
            </p:spPr>
            <p:txBody>
              <a:bodyPr wrap="square" lIns="0" tIns="0" rIns="0" bIns="0" rtlCol="0"/>
              <a:lstStyle/>
              <a:p>
                <a:endParaRPr/>
              </a:p>
            </p:txBody>
          </p:sp>
          <p:sp>
            <p:nvSpPr>
              <p:cNvPr id="35" name="object 16"/>
              <p:cNvSpPr/>
              <p:nvPr/>
            </p:nvSpPr>
            <p:spPr>
              <a:xfrm>
                <a:off x="8411346" y="986668"/>
                <a:ext cx="552450" cy="194310"/>
              </a:xfrm>
              <a:custGeom>
                <a:avLst/>
                <a:gdLst/>
                <a:ahLst/>
                <a:cxnLst/>
                <a:rect l="l" t="t" r="r" b="b"/>
                <a:pathLst>
                  <a:path w="552450" h="194309">
                    <a:moveTo>
                      <a:pt x="226034" y="457"/>
                    </a:moveTo>
                    <a:lnTo>
                      <a:pt x="163155" y="31962"/>
                    </a:lnTo>
                    <a:lnTo>
                      <a:pt x="105257" y="71907"/>
                    </a:lnTo>
                    <a:lnTo>
                      <a:pt x="73859" y="99747"/>
                    </a:lnTo>
                    <a:lnTo>
                      <a:pt x="45970" y="129547"/>
                    </a:lnTo>
                    <a:lnTo>
                      <a:pt x="21411" y="161113"/>
                    </a:lnTo>
                    <a:lnTo>
                      <a:pt x="0" y="194246"/>
                    </a:lnTo>
                    <a:lnTo>
                      <a:pt x="387375" y="194246"/>
                    </a:lnTo>
                    <a:lnTo>
                      <a:pt x="390993" y="186712"/>
                    </a:lnTo>
                    <a:lnTo>
                      <a:pt x="394720" y="179408"/>
                    </a:lnTo>
                    <a:lnTo>
                      <a:pt x="419118" y="140747"/>
                    </a:lnTo>
                    <a:lnTo>
                      <a:pt x="444119" y="111198"/>
                    </a:lnTo>
                    <a:lnTo>
                      <a:pt x="457743" y="98844"/>
                    </a:lnTo>
                    <a:lnTo>
                      <a:pt x="342061" y="98844"/>
                    </a:lnTo>
                    <a:lnTo>
                      <a:pt x="305180" y="75864"/>
                    </a:lnTo>
                    <a:lnTo>
                      <a:pt x="273837" y="51769"/>
                    </a:lnTo>
                    <a:lnTo>
                      <a:pt x="247599" y="26615"/>
                    </a:lnTo>
                    <a:lnTo>
                      <a:pt x="226034" y="457"/>
                    </a:lnTo>
                    <a:close/>
                  </a:path>
                  <a:path w="552450" h="194309">
                    <a:moveTo>
                      <a:pt x="458825" y="0"/>
                    </a:moveTo>
                    <a:lnTo>
                      <a:pt x="435946" y="27465"/>
                    </a:lnTo>
                    <a:lnTo>
                      <a:pt x="408649" y="52970"/>
                    </a:lnTo>
                    <a:lnTo>
                      <a:pt x="377249" y="76700"/>
                    </a:lnTo>
                    <a:lnTo>
                      <a:pt x="342061" y="98844"/>
                    </a:lnTo>
                    <a:lnTo>
                      <a:pt x="457743" y="98844"/>
                    </a:lnTo>
                    <a:lnTo>
                      <a:pt x="513435" y="63347"/>
                    </a:lnTo>
                    <a:lnTo>
                      <a:pt x="551827" y="50393"/>
                    </a:lnTo>
                    <a:lnTo>
                      <a:pt x="529589" y="36011"/>
                    </a:lnTo>
                    <a:lnTo>
                      <a:pt x="506636" y="22844"/>
                    </a:lnTo>
                    <a:lnTo>
                      <a:pt x="483028" y="10852"/>
                    </a:lnTo>
                    <a:lnTo>
                      <a:pt x="458825" y="0"/>
                    </a:lnTo>
                    <a:close/>
                  </a:path>
                </a:pathLst>
              </a:custGeom>
              <a:solidFill>
                <a:srgbClr val="990000"/>
              </a:solidFill>
            </p:spPr>
            <p:txBody>
              <a:bodyPr wrap="square" lIns="0" tIns="0" rIns="0" bIns="0" rtlCol="0"/>
              <a:lstStyle/>
              <a:p>
                <a:endParaRPr/>
              </a:p>
            </p:txBody>
          </p:sp>
          <p:sp>
            <p:nvSpPr>
              <p:cNvPr id="36" name="object 17"/>
              <p:cNvSpPr/>
              <p:nvPr/>
            </p:nvSpPr>
            <p:spPr>
              <a:xfrm>
                <a:off x="9018076" y="577880"/>
                <a:ext cx="351155" cy="449580"/>
              </a:xfrm>
              <a:custGeom>
                <a:avLst/>
                <a:gdLst/>
                <a:ahLst/>
                <a:cxnLst/>
                <a:rect l="l" t="t" r="r" b="b"/>
                <a:pathLst>
                  <a:path w="351154" h="449580">
                    <a:moveTo>
                      <a:pt x="191577" y="0"/>
                    </a:moveTo>
                    <a:lnTo>
                      <a:pt x="159085" y="0"/>
                    </a:lnTo>
                    <a:lnTo>
                      <a:pt x="127172" y="5707"/>
                    </a:lnTo>
                    <a:lnTo>
                      <a:pt x="69709" y="34243"/>
                    </a:lnTo>
                    <a:lnTo>
                      <a:pt x="28443" y="85608"/>
                    </a:lnTo>
                    <a:lnTo>
                      <a:pt x="12680" y="159333"/>
                    </a:lnTo>
                    <a:lnTo>
                      <a:pt x="12631" y="163345"/>
                    </a:lnTo>
                    <a:lnTo>
                      <a:pt x="12758" y="166875"/>
                    </a:lnTo>
                    <a:lnTo>
                      <a:pt x="12987" y="170368"/>
                    </a:lnTo>
                    <a:lnTo>
                      <a:pt x="4919" y="186494"/>
                    </a:lnTo>
                    <a:lnTo>
                      <a:pt x="957" y="205610"/>
                    </a:lnTo>
                    <a:lnTo>
                      <a:pt x="0" y="224917"/>
                    </a:lnTo>
                    <a:lnTo>
                      <a:pt x="947" y="241615"/>
                    </a:lnTo>
                    <a:lnTo>
                      <a:pt x="3977" y="260712"/>
                    </a:lnTo>
                    <a:lnTo>
                      <a:pt x="10044" y="282171"/>
                    </a:lnTo>
                    <a:lnTo>
                      <a:pt x="19896" y="301931"/>
                    </a:lnTo>
                    <a:lnTo>
                      <a:pt x="34285" y="315935"/>
                    </a:lnTo>
                    <a:lnTo>
                      <a:pt x="47725" y="354874"/>
                    </a:lnTo>
                    <a:lnTo>
                      <a:pt x="67867" y="389635"/>
                    </a:lnTo>
                    <a:lnTo>
                      <a:pt x="95385" y="418550"/>
                    </a:lnTo>
                    <a:lnTo>
                      <a:pt x="130957" y="439951"/>
                    </a:lnTo>
                    <a:lnTo>
                      <a:pt x="175331" y="449047"/>
                    </a:lnTo>
                    <a:lnTo>
                      <a:pt x="197887" y="446773"/>
                    </a:lnTo>
                    <a:lnTo>
                      <a:pt x="219705" y="439951"/>
                    </a:lnTo>
                    <a:lnTo>
                      <a:pt x="245610" y="424365"/>
                    </a:lnTo>
                    <a:lnTo>
                      <a:pt x="175329" y="424365"/>
                    </a:lnTo>
                    <a:lnTo>
                      <a:pt x="157716" y="422591"/>
                    </a:lnTo>
                    <a:lnTo>
                      <a:pt x="110703" y="399087"/>
                    </a:lnTo>
                    <a:lnTo>
                      <a:pt x="68216" y="339846"/>
                    </a:lnTo>
                    <a:lnTo>
                      <a:pt x="55849" y="299870"/>
                    </a:lnTo>
                    <a:lnTo>
                      <a:pt x="55214" y="296936"/>
                    </a:lnTo>
                    <a:lnTo>
                      <a:pt x="53645" y="295602"/>
                    </a:lnTo>
                    <a:lnTo>
                      <a:pt x="50769" y="295602"/>
                    </a:lnTo>
                    <a:lnTo>
                      <a:pt x="42797" y="291154"/>
                    </a:lnTo>
                    <a:lnTo>
                      <a:pt x="35385" y="279024"/>
                    </a:lnTo>
                    <a:lnTo>
                      <a:pt x="29347" y="261039"/>
                    </a:lnTo>
                    <a:lnTo>
                      <a:pt x="25496" y="239024"/>
                    </a:lnTo>
                    <a:lnTo>
                      <a:pt x="24675" y="216996"/>
                    </a:lnTo>
                    <a:lnTo>
                      <a:pt x="26900" y="199008"/>
                    </a:lnTo>
                    <a:lnTo>
                      <a:pt x="31744" y="186880"/>
                    </a:lnTo>
                    <a:lnTo>
                      <a:pt x="38781" y="182433"/>
                    </a:lnTo>
                    <a:lnTo>
                      <a:pt x="66008" y="182433"/>
                    </a:lnTo>
                    <a:lnTo>
                      <a:pt x="67005" y="174968"/>
                    </a:lnTo>
                    <a:lnTo>
                      <a:pt x="71102" y="159333"/>
                    </a:lnTo>
                    <a:lnTo>
                      <a:pt x="77209" y="147196"/>
                    </a:lnTo>
                    <a:lnTo>
                      <a:pt x="85504" y="140726"/>
                    </a:lnTo>
                    <a:lnTo>
                      <a:pt x="91652" y="140014"/>
                    </a:lnTo>
                    <a:lnTo>
                      <a:pt x="335977" y="140014"/>
                    </a:lnTo>
                    <a:lnTo>
                      <a:pt x="333885" y="119851"/>
                    </a:lnTo>
                    <a:lnTo>
                      <a:pt x="304189" y="57072"/>
                    </a:lnTo>
                    <a:lnTo>
                      <a:pt x="253668" y="17121"/>
                    </a:lnTo>
                    <a:lnTo>
                      <a:pt x="223490" y="5707"/>
                    </a:lnTo>
                    <a:lnTo>
                      <a:pt x="191577" y="0"/>
                    </a:lnTo>
                    <a:close/>
                  </a:path>
                  <a:path w="351154" h="449580">
                    <a:moveTo>
                      <a:pt x="343707" y="182433"/>
                    </a:moveTo>
                    <a:lnTo>
                      <a:pt x="311881" y="182433"/>
                    </a:lnTo>
                    <a:lnTo>
                      <a:pt x="318919" y="186880"/>
                    </a:lnTo>
                    <a:lnTo>
                      <a:pt x="323764" y="199008"/>
                    </a:lnTo>
                    <a:lnTo>
                      <a:pt x="325992" y="216996"/>
                    </a:lnTo>
                    <a:lnTo>
                      <a:pt x="325178" y="239024"/>
                    </a:lnTo>
                    <a:lnTo>
                      <a:pt x="321320" y="261039"/>
                    </a:lnTo>
                    <a:lnTo>
                      <a:pt x="315279" y="279024"/>
                    </a:lnTo>
                    <a:lnTo>
                      <a:pt x="307865" y="291154"/>
                    </a:lnTo>
                    <a:lnTo>
                      <a:pt x="299893" y="295602"/>
                    </a:lnTo>
                    <a:lnTo>
                      <a:pt x="297017" y="295602"/>
                    </a:lnTo>
                    <a:lnTo>
                      <a:pt x="295448" y="296936"/>
                    </a:lnTo>
                    <a:lnTo>
                      <a:pt x="282446" y="339846"/>
                    </a:lnTo>
                    <a:lnTo>
                      <a:pt x="239954" y="399087"/>
                    </a:lnTo>
                    <a:lnTo>
                      <a:pt x="192940" y="422591"/>
                    </a:lnTo>
                    <a:lnTo>
                      <a:pt x="175329" y="424365"/>
                    </a:lnTo>
                    <a:lnTo>
                      <a:pt x="245610" y="424365"/>
                    </a:lnTo>
                    <a:lnTo>
                      <a:pt x="255275" y="418550"/>
                    </a:lnTo>
                    <a:lnTo>
                      <a:pt x="282790" y="389635"/>
                    </a:lnTo>
                    <a:lnTo>
                      <a:pt x="302931" y="354874"/>
                    </a:lnTo>
                    <a:lnTo>
                      <a:pt x="316377" y="315935"/>
                    </a:lnTo>
                    <a:lnTo>
                      <a:pt x="330768" y="301931"/>
                    </a:lnTo>
                    <a:lnTo>
                      <a:pt x="333924" y="295602"/>
                    </a:lnTo>
                    <a:lnTo>
                      <a:pt x="299893" y="295602"/>
                    </a:lnTo>
                    <a:lnTo>
                      <a:pt x="297137" y="295501"/>
                    </a:lnTo>
                    <a:lnTo>
                      <a:pt x="333975" y="295501"/>
                    </a:lnTo>
                    <a:lnTo>
                      <a:pt x="340623" y="282171"/>
                    </a:lnTo>
                    <a:lnTo>
                      <a:pt x="346690" y="260712"/>
                    </a:lnTo>
                    <a:lnTo>
                      <a:pt x="349715" y="241615"/>
                    </a:lnTo>
                    <a:lnTo>
                      <a:pt x="350661" y="224917"/>
                    </a:lnTo>
                    <a:lnTo>
                      <a:pt x="349700" y="205610"/>
                    </a:lnTo>
                    <a:lnTo>
                      <a:pt x="345737" y="186494"/>
                    </a:lnTo>
                    <a:lnTo>
                      <a:pt x="343707" y="182433"/>
                    </a:lnTo>
                    <a:close/>
                  </a:path>
                  <a:path w="351154" h="449580">
                    <a:moveTo>
                      <a:pt x="53525" y="295501"/>
                    </a:moveTo>
                    <a:lnTo>
                      <a:pt x="50769" y="295602"/>
                    </a:lnTo>
                    <a:lnTo>
                      <a:pt x="53645" y="295602"/>
                    </a:lnTo>
                    <a:close/>
                  </a:path>
                  <a:path w="351154" h="449580">
                    <a:moveTo>
                      <a:pt x="66008" y="182433"/>
                    </a:moveTo>
                    <a:lnTo>
                      <a:pt x="43899" y="182433"/>
                    </a:lnTo>
                    <a:lnTo>
                      <a:pt x="49195" y="188313"/>
                    </a:lnTo>
                    <a:lnTo>
                      <a:pt x="53665" y="197889"/>
                    </a:lnTo>
                    <a:lnTo>
                      <a:pt x="56751" y="203731"/>
                    </a:lnTo>
                    <a:lnTo>
                      <a:pt x="63380" y="203604"/>
                    </a:lnTo>
                    <a:lnTo>
                      <a:pt x="64739" y="191932"/>
                    </a:lnTo>
                    <a:lnTo>
                      <a:pt x="66008" y="182433"/>
                    </a:lnTo>
                    <a:close/>
                  </a:path>
                  <a:path w="351154" h="449580">
                    <a:moveTo>
                      <a:pt x="335977" y="140014"/>
                    </a:moveTo>
                    <a:lnTo>
                      <a:pt x="259008" y="140014"/>
                    </a:lnTo>
                    <a:lnTo>
                      <a:pt x="265158" y="140726"/>
                    </a:lnTo>
                    <a:lnTo>
                      <a:pt x="273453" y="147196"/>
                    </a:lnTo>
                    <a:lnTo>
                      <a:pt x="279558" y="159333"/>
                    </a:lnTo>
                    <a:lnTo>
                      <a:pt x="283651" y="174968"/>
                    </a:lnTo>
                    <a:lnTo>
                      <a:pt x="285910" y="191932"/>
                    </a:lnTo>
                    <a:lnTo>
                      <a:pt x="287294" y="203604"/>
                    </a:lnTo>
                    <a:lnTo>
                      <a:pt x="293911" y="203731"/>
                    </a:lnTo>
                    <a:lnTo>
                      <a:pt x="296997" y="197889"/>
                    </a:lnTo>
                    <a:lnTo>
                      <a:pt x="301467" y="188313"/>
                    </a:lnTo>
                    <a:lnTo>
                      <a:pt x="306751" y="182433"/>
                    </a:lnTo>
                    <a:lnTo>
                      <a:pt x="343707" y="182433"/>
                    </a:lnTo>
                    <a:lnTo>
                      <a:pt x="337675" y="170368"/>
                    </a:lnTo>
                    <a:lnTo>
                      <a:pt x="337867" y="167442"/>
                    </a:lnTo>
                    <a:lnTo>
                      <a:pt x="337967" y="163345"/>
                    </a:lnTo>
                    <a:lnTo>
                      <a:pt x="337982" y="159333"/>
                    </a:lnTo>
                    <a:lnTo>
                      <a:pt x="335977" y="140014"/>
                    </a:lnTo>
                    <a:close/>
                  </a:path>
                  <a:path w="351154" h="449580">
                    <a:moveTo>
                      <a:pt x="259008" y="140014"/>
                    </a:moveTo>
                    <a:lnTo>
                      <a:pt x="91652" y="140014"/>
                    </a:lnTo>
                    <a:lnTo>
                      <a:pt x="97729" y="141351"/>
                    </a:lnTo>
                    <a:lnTo>
                      <a:pt x="103761" y="144237"/>
                    </a:lnTo>
                    <a:lnTo>
                      <a:pt x="109774" y="148168"/>
                    </a:lnTo>
                    <a:lnTo>
                      <a:pt x="140247" y="167442"/>
                    </a:lnTo>
                    <a:lnTo>
                      <a:pt x="175331" y="173867"/>
                    </a:lnTo>
                    <a:lnTo>
                      <a:pt x="210415" y="167442"/>
                    </a:lnTo>
                    <a:lnTo>
                      <a:pt x="240888" y="148168"/>
                    </a:lnTo>
                    <a:lnTo>
                      <a:pt x="246895" y="144237"/>
                    </a:lnTo>
                    <a:lnTo>
                      <a:pt x="252928" y="141351"/>
                    </a:lnTo>
                    <a:lnTo>
                      <a:pt x="259008" y="140014"/>
                    </a:lnTo>
                    <a:close/>
                  </a:path>
                </a:pathLst>
              </a:custGeom>
              <a:solidFill>
                <a:srgbClr val="990000"/>
              </a:solidFill>
            </p:spPr>
            <p:txBody>
              <a:bodyPr wrap="square" lIns="0" tIns="0" rIns="0" bIns="0" rtlCol="0"/>
              <a:lstStyle/>
              <a:p>
                <a:endParaRPr/>
              </a:p>
            </p:txBody>
          </p:sp>
          <p:sp>
            <p:nvSpPr>
              <p:cNvPr id="37" name="object 18"/>
              <p:cNvSpPr/>
              <p:nvPr/>
            </p:nvSpPr>
            <p:spPr>
              <a:xfrm>
                <a:off x="8535221" y="603269"/>
                <a:ext cx="438150" cy="422909"/>
              </a:xfrm>
              <a:custGeom>
                <a:avLst/>
                <a:gdLst/>
                <a:ahLst/>
                <a:cxnLst/>
                <a:rect l="l" t="t" r="r" b="b"/>
                <a:pathLst>
                  <a:path w="438150" h="422909">
                    <a:moveTo>
                      <a:pt x="196692" y="0"/>
                    </a:moveTo>
                    <a:lnTo>
                      <a:pt x="138421" y="16546"/>
                    </a:lnTo>
                    <a:lnTo>
                      <a:pt x="80787" y="64559"/>
                    </a:lnTo>
                    <a:lnTo>
                      <a:pt x="61645" y="100042"/>
                    </a:lnTo>
                    <a:lnTo>
                      <a:pt x="51944" y="141256"/>
                    </a:lnTo>
                    <a:lnTo>
                      <a:pt x="48921" y="201432"/>
                    </a:lnTo>
                    <a:lnTo>
                      <a:pt x="48009" y="246570"/>
                    </a:lnTo>
                    <a:lnTo>
                      <a:pt x="45340" y="289996"/>
                    </a:lnTo>
                    <a:lnTo>
                      <a:pt x="38227" y="333139"/>
                    </a:lnTo>
                    <a:lnTo>
                      <a:pt x="24003" y="376931"/>
                    </a:lnTo>
                    <a:lnTo>
                      <a:pt x="0" y="422305"/>
                    </a:lnTo>
                    <a:lnTo>
                      <a:pt x="23422" y="406977"/>
                    </a:lnTo>
                    <a:lnTo>
                      <a:pt x="47645" y="392957"/>
                    </a:lnTo>
                    <a:lnTo>
                      <a:pt x="72585" y="380216"/>
                    </a:lnTo>
                    <a:lnTo>
                      <a:pt x="98158" y="368724"/>
                    </a:lnTo>
                    <a:lnTo>
                      <a:pt x="106908" y="365041"/>
                    </a:lnTo>
                    <a:lnTo>
                      <a:pt x="141951" y="365041"/>
                    </a:lnTo>
                    <a:lnTo>
                      <a:pt x="143332" y="358856"/>
                    </a:lnTo>
                    <a:lnTo>
                      <a:pt x="183245" y="358856"/>
                    </a:lnTo>
                    <a:lnTo>
                      <a:pt x="173684" y="352981"/>
                    </a:lnTo>
                    <a:lnTo>
                      <a:pt x="154847" y="337823"/>
                    </a:lnTo>
                    <a:lnTo>
                      <a:pt x="127571" y="302595"/>
                    </a:lnTo>
                    <a:lnTo>
                      <a:pt x="111217" y="239692"/>
                    </a:lnTo>
                    <a:lnTo>
                      <a:pt x="110944" y="203343"/>
                    </a:lnTo>
                    <a:lnTo>
                      <a:pt x="117246" y="169892"/>
                    </a:lnTo>
                    <a:lnTo>
                      <a:pt x="131898" y="169892"/>
                    </a:lnTo>
                    <a:lnTo>
                      <a:pt x="139250" y="169598"/>
                    </a:lnTo>
                    <a:lnTo>
                      <a:pt x="185805" y="163220"/>
                    </a:lnTo>
                    <a:lnTo>
                      <a:pt x="247105" y="138894"/>
                    </a:lnTo>
                    <a:lnTo>
                      <a:pt x="265620" y="122471"/>
                    </a:lnTo>
                    <a:lnTo>
                      <a:pt x="382736" y="122471"/>
                    </a:lnTo>
                    <a:lnTo>
                      <a:pt x="369311" y="83543"/>
                    </a:lnTo>
                    <a:lnTo>
                      <a:pt x="340131" y="42956"/>
                    </a:lnTo>
                    <a:lnTo>
                      <a:pt x="306306" y="20993"/>
                    </a:lnTo>
                    <a:lnTo>
                      <a:pt x="290983" y="16133"/>
                    </a:lnTo>
                    <a:lnTo>
                      <a:pt x="259587" y="16133"/>
                    </a:lnTo>
                    <a:lnTo>
                      <a:pt x="258686" y="16108"/>
                    </a:lnTo>
                    <a:lnTo>
                      <a:pt x="259226" y="15969"/>
                    </a:lnTo>
                    <a:lnTo>
                      <a:pt x="254342" y="13746"/>
                    </a:lnTo>
                    <a:lnTo>
                      <a:pt x="235837" y="5846"/>
                    </a:lnTo>
                    <a:lnTo>
                      <a:pt x="217074" y="981"/>
                    </a:lnTo>
                    <a:lnTo>
                      <a:pt x="196692" y="0"/>
                    </a:lnTo>
                    <a:close/>
                  </a:path>
                  <a:path w="438150" h="422909">
                    <a:moveTo>
                      <a:pt x="409590" y="365041"/>
                    </a:moveTo>
                    <a:lnTo>
                      <a:pt x="331012" y="365041"/>
                    </a:lnTo>
                    <a:lnTo>
                      <a:pt x="339763" y="368724"/>
                    </a:lnTo>
                    <a:lnTo>
                      <a:pt x="365335" y="380216"/>
                    </a:lnTo>
                    <a:lnTo>
                      <a:pt x="390275" y="392957"/>
                    </a:lnTo>
                    <a:lnTo>
                      <a:pt x="414499" y="406977"/>
                    </a:lnTo>
                    <a:lnTo>
                      <a:pt x="437921" y="422305"/>
                    </a:lnTo>
                    <a:lnTo>
                      <a:pt x="412674" y="374457"/>
                    </a:lnTo>
                    <a:lnTo>
                      <a:pt x="409590" y="365041"/>
                    </a:lnTo>
                    <a:close/>
                  </a:path>
                  <a:path w="438150" h="422909">
                    <a:moveTo>
                      <a:pt x="183245" y="358856"/>
                    </a:moveTo>
                    <a:lnTo>
                      <a:pt x="143332" y="358856"/>
                    </a:lnTo>
                    <a:lnTo>
                      <a:pt x="144005" y="359440"/>
                    </a:lnTo>
                    <a:lnTo>
                      <a:pt x="183591" y="387024"/>
                    </a:lnTo>
                    <a:lnTo>
                      <a:pt x="218960" y="397540"/>
                    </a:lnTo>
                    <a:lnTo>
                      <a:pt x="236569" y="394911"/>
                    </a:lnTo>
                    <a:lnTo>
                      <a:pt x="254330" y="387024"/>
                    </a:lnTo>
                    <a:lnTo>
                      <a:pt x="264567" y="380996"/>
                    </a:lnTo>
                    <a:lnTo>
                      <a:pt x="274632" y="374366"/>
                    </a:lnTo>
                    <a:lnTo>
                      <a:pt x="275762" y="373537"/>
                    </a:lnTo>
                    <a:lnTo>
                      <a:pt x="218960" y="373537"/>
                    </a:lnTo>
                    <a:lnTo>
                      <a:pt x="207595" y="371851"/>
                    </a:lnTo>
                    <a:lnTo>
                      <a:pt x="196164" y="366793"/>
                    </a:lnTo>
                    <a:lnTo>
                      <a:pt x="183245" y="358856"/>
                    </a:lnTo>
                    <a:close/>
                  </a:path>
                  <a:path w="438150" h="422909">
                    <a:moveTo>
                      <a:pt x="141951" y="365041"/>
                    </a:moveTo>
                    <a:lnTo>
                      <a:pt x="106908" y="365041"/>
                    </a:lnTo>
                    <a:lnTo>
                      <a:pt x="112252" y="370834"/>
                    </a:lnTo>
                    <a:lnTo>
                      <a:pt x="118525" y="377307"/>
                    </a:lnTo>
                    <a:lnTo>
                      <a:pt x="125203" y="383302"/>
                    </a:lnTo>
                    <a:lnTo>
                      <a:pt x="131762" y="387659"/>
                    </a:lnTo>
                    <a:lnTo>
                      <a:pt x="134566" y="385418"/>
                    </a:lnTo>
                    <a:lnTo>
                      <a:pt x="137985" y="378169"/>
                    </a:lnTo>
                    <a:lnTo>
                      <a:pt x="141185" y="368468"/>
                    </a:lnTo>
                    <a:lnTo>
                      <a:pt x="141951" y="365041"/>
                    </a:lnTo>
                    <a:close/>
                  </a:path>
                  <a:path w="438150" h="422909">
                    <a:moveTo>
                      <a:pt x="407563" y="358856"/>
                    </a:moveTo>
                    <a:lnTo>
                      <a:pt x="294589" y="358856"/>
                    </a:lnTo>
                    <a:lnTo>
                      <a:pt x="296736" y="368468"/>
                    </a:lnTo>
                    <a:lnTo>
                      <a:pt x="299935" y="378169"/>
                    </a:lnTo>
                    <a:lnTo>
                      <a:pt x="303354" y="385418"/>
                    </a:lnTo>
                    <a:lnTo>
                      <a:pt x="306158" y="387659"/>
                    </a:lnTo>
                    <a:lnTo>
                      <a:pt x="312717" y="383302"/>
                    </a:lnTo>
                    <a:lnTo>
                      <a:pt x="319395" y="377307"/>
                    </a:lnTo>
                    <a:lnTo>
                      <a:pt x="325668" y="370834"/>
                    </a:lnTo>
                    <a:lnTo>
                      <a:pt x="331012" y="365041"/>
                    </a:lnTo>
                    <a:lnTo>
                      <a:pt x="409590" y="365041"/>
                    </a:lnTo>
                    <a:lnTo>
                      <a:pt x="407563" y="358856"/>
                    </a:lnTo>
                    <a:close/>
                  </a:path>
                  <a:path w="438150" h="422909">
                    <a:moveTo>
                      <a:pt x="382736" y="122471"/>
                    </a:moveTo>
                    <a:lnTo>
                      <a:pt x="265620" y="122471"/>
                    </a:lnTo>
                    <a:lnTo>
                      <a:pt x="270173" y="130172"/>
                    </a:lnTo>
                    <a:lnTo>
                      <a:pt x="297082" y="158007"/>
                    </a:lnTo>
                    <a:lnTo>
                      <a:pt x="320776" y="170235"/>
                    </a:lnTo>
                    <a:lnTo>
                      <a:pt x="326996" y="203645"/>
                    </a:lnTo>
                    <a:lnTo>
                      <a:pt x="320810" y="274407"/>
                    </a:lnTo>
                    <a:lnTo>
                      <a:pt x="298405" y="321100"/>
                    </a:lnTo>
                    <a:lnTo>
                      <a:pt x="264238" y="352981"/>
                    </a:lnTo>
                    <a:lnTo>
                      <a:pt x="230325" y="371851"/>
                    </a:lnTo>
                    <a:lnTo>
                      <a:pt x="218960" y="373537"/>
                    </a:lnTo>
                    <a:lnTo>
                      <a:pt x="275762" y="373537"/>
                    </a:lnTo>
                    <a:lnTo>
                      <a:pt x="284442" y="367168"/>
                    </a:lnTo>
                    <a:lnTo>
                      <a:pt x="294017" y="359364"/>
                    </a:lnTo>
                    <a:lnTo>
                      <a:pt x="294589" y="358856"/>
                    </a:lnTo>
                    <a:lnTo>
                      <a:pt x="407563" y="358856"/>
                    </a:lnTo>
                    <a:lnTo>
                      <a:pt x="391237" y="287324"/>
                    </a:lnTo>
                    <a:lnTo>
                      <a:pt x="389195" y="246570"/>
                    </a:lnTo>
                    <a:lnTo>
                      <a:pt x="388770" y="201432"/>
                    </a:lnTo>
                    <a:lnTo>
                      <a:pt x="387235" y="155135"/>
                    </a:lnTo>
                    <a:lnTo>
                      <a:pt x="385976" y="141256"/>
                    </a:lnTo>
                    <a:lnTo>
                      <a:pt x="383870" y="127403"/>
                    </a:lnTo>
                    <a:lnTo>
                      <a:pt x="382736" y="122471"/>
                    </a:lnTo>
                    <a:close/>
                  </a:path>
                  <a:path w="438150" h="422909">
                    <a:moveTo>
                      <a:pt x="259226" y="15969"/>
                    </a:moveTo>
                    <a:lnTo>
                      <a:pt x="258686" y="16108"/>
                    </a:lnTo>
                    <a:lnTo>
                      <a:pt x="259587" y="16133"/>
                    </a:lnTo>
                    <a:lnTo>
                      <a:pt x="259226" y="15969"/>
                    </a:lnTo>
                    <a:close/>
                  </a:path>
                  <a:path w="438150" h="422909">
                    <a:moveTo>
                      <a:pt x="285294" y="14329"/>
                    </a:moveTo>
                    <a:lnTo>
                      <a:pt x="264299" y="14660"/>
                    </a:lnTo>
                    <a:lnTo>
                      <a:pt x="259226" y="15969"/>
                    </a:lnTo>
                    <a:lnTo>
                      <a:pt x="259587" y="16133"/>
                    </a:lnTo>
                    <a:lnTo>
                      <a:pt x="290983" y="16133"/>
                    </a:lnTo>
                    <a:lnTo>
                      <a:pt x="285294" y="14329"/>
                    </a:lnTo>
                    <a:close/>
                  </a:path>
                </a:pathLst>
              </a:custGeom>
              <a:solidFill>
                <a:srgbClr val="990000"/>
              </a:solidFill>
            </p:spPr>
            <p:txBody>
              <a:bodyPr wrap="square" lIns="0" tIns="0" rIns="0" bIns="0" rtlCol="0"/>
              <a:lstStyle/>
              <a:p>
                <a:endParaRPr/>
              </a:p>
            </p:txBody>
          </p:sp>
          <p:sp>
            <p:nvSpPr>
              <p:cNvPr id="38" name="object 19"/>
              <p:cNvSpPr/>
              <p:nvPr/>
            </p:nvSpPr>
            <p:spPr>
              <a:xfrm>
                <a:off x="8789034" y="1021417"/>
                <a:ext cx="801370" cy="271145"/>
              </a:xfrm>
              <a:custGeom>
                <a:avLst/>
                <a:gdLst/>
                <a:ahLst/>
                <a:cxnLst/>
                <a:rect l="l" t="t" r="r" b="b"/>
                <a:pathLst>
                  <a:path w="801370" h="271144">
                    <a:moveTo>
                      <a:pt x="282676" y="1193"/>
                    </a:moveTo>
                    <a:lnTo>
                      <a:pt x="248708" y="19966"/>
                    </a:lnTo>
                    <a:lnTo>
                      <a:pt x="213639" y="31184"/>
                    </a:lnTo>
                    <a:lnTo>
                      <a:pt x="177707" y="40500"/>
                    </a:lnTo>
                    <a:lnTo>
                      <a:pt x="141151" y="53566"/>
                    </a:lnTo>
                    <a:lnTo>
                      <a:pt x="104209" y="76036"/>
                    </a:lnTo>
                    <a:lnTo>
                      <a:pt x="67100" y="113588"/>
                    </a:lnTo>
                    <a:lnTo>
                      <a:pt x="31094" y="172890"/>
                    </a:lnTo>
                    <a:lnTo>
                      <a:pt x="7355" y="239140"/>
                    </a:lnTo>
                    <a:lnTo>
                      <a:pt x="0" y="270624"/>
                    </a:lnTo>
                    <a:lnTo>
                      <a:pt x="801001" y="270624"/>
                    </a:lnTo>
                    <a:lnTo>
                      <a:pt x="788477" y="201899"/>
                    </a:lnTo>
                    <a:lnTo>
                      <a:pt x="370805" y="167970"/>
                    </a:lnTo>
                    <a:lnTo>
                      <a:pt x="341671" y="127147"/>
                    </a:lnTo>
                    <a:lnTo>
                      <a:pt x="319358" y="86926"/>
                    </a:lnTo>
                    <a:lnTo>
                      <a:pt x="300739" y="45537"/>
                    </a:lnTo>
                    <a:lnTo>
                      <a:pt x="282676" y="1193"/>
                    </a:lnTo>
                    <a:close/>
                  </a:path>
                  <a:path w="801370" h="271144">
                    <a:moveTo>
                      <a:pt x="351294" y="22694"/>
                    </a:moveTo>
                    <a:lnTo>
                      <a:pt x="348246" y="28409"/>
                    </a:lnTo>
                    <a:lnTo>
                      <a:pt x="349072" y="37172"/>
                    </a:lnTo>
                    <a:lnTo>
                      <a:pt x="379501" y="91833"/>
                    </a:lnTo>
                    <a:lnTo>
                      <a:pt x="370814" y="167982"/>
                    </a:lnTo>
                    <a:lnTo>
                      <a:pt x="775272" y="167982"/>
                    </a:lnTo>
                    <a:lnTo>
                      <a:pt x="437946" y="167970"/>
                    </a:lnTo>
                    <a:lnTo>
                      <a:pt x="429260" y="91833"/>
                    </a:lnTo>
                    <a:lnTo>
                      <a:pt x="459981" y="36652"/>
                    </a:lnTo>
                    <a:lnTo>
                      <a:pt x="459968" y="32962"/>
                    </a:lnTo>
                    <a:lnTo>
                      <a:pt x="404418" y="32962"/>
                    </a:lnTo>
                    <a:lnTo>
                      <a:pt x="375586" y="30313"/>
                    </a:lnTo>
                    <a:lnTo>
                      <a:pt x="351294" y="22694"/>
                    </a:lnTo>
                    <a:close/>
                  </a:path>
                  <a:path w="801370" h="271144">
                    <a:moveTo>
                      <a:pt x="526554" y="0"/>
                    </a:moveTo>
                    <a:lnTo>
                      <a:pt x="508355" y="44713"/>
                    </a:lnTo>
                    <a:lnTo>
                      <a:pt x="489651" y="86399"/>
                    </a:lnTo>
                    <a:lnTo>
                      <a:pt x="467247" y="126878"/>
                    </a:lnTo>
                    <a:lnTo>
                      <a:pt x="437946" y="167970"/>
                    </a:lnTo>
                    <a:lnTo>
                      <a:pt x="775265" y="167970"/>
                    </a:lnTo>
                    <a:lnTo>
                      <a:pt x="755265" y="132294"/>
                    </a:lnTo>
                    <a:lnTo>
                      <a:pt x="697433" y="70835"/>
                    </a:lnTo>
                    <a:lnTo>
                      <a:pt x="652709" y="47044"/>
                    </a:lnTo>
                    <a:lnTo>
                      <a:pt x="608586" y="33269"/>
                    </a:lnTo>
                    <a:lnTo>
                      <a:pt x="566167" y="20569"/>
                    </a:lnTo>
                    <a:lnTo>
                      <a:pt x="526554" y="0"/>
                    </a:lnTo>
                    <a:close/>
                  </a:path>
                  <a:path w="801370" h="271144">
                    <a:moveTo>
                      <a:pt x="457657" y="23380"/>
                    </a:moveTo>
                    <a:lnTo>
                      <a:pt x="433279" y="30649"/>
                    </a:lnTo>
                    <a:lnTo>
                      <a:pt x="404418" y="32962"/>
                    </a:lnTo>
                    <a:lnTo>
                      <a:pt x="459968" y="32962"/>
                    </a:lnTo>
                    <a:lnTo>
                      <a:pt x="459955" y="29159"/>
                    </a:lnTo>
                    <a:lnTo>
                      <a:pt x="457657" y="23380"/>
                    </a:lnTo>
                    <a:close/>
                  </a:path>
                </a:pathLst>
              </a:custGeom>
              <a:solidFill>
                <a:srgbClr val="990000"/>
              </a:solidFill>
            </p:spPr>
            <p:txBody>
              <a:bodyPr wrap="square" lIns="0" tIns="0" rIns="0" bIns="0" rtlCol="0"/>
              <a:lstStyle/>
              <a:p>
                <a:endParaRPr/>
              </a:p>
            </p:txBody>
          </p:sp>
        </p:grpSp>
        <p:sp>
          <p:nvSpPr>
            <p:cNvPr id="3" name="Oval 2"/>
            <p:cNvSpPr/>
            <p:nvPr/>
          </p:nvSpPr>
          <p:spPr>
            <a:xfrm>
              <a:off x="8213082" y="2093895"/>
              <a:ext cx="713846" cy="170025"/>
            </a:xfrm>
            <a:prstGeom prst="ellipse">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2" name="Chart 21"/>
          <p:cNvGraphicFramePr>
            <a:graphicFrameLocks/>
          </p:cNvGraphicFramePr>
          <p:nvPr>
            <p:extLst>
              <p:ext uri="{D42A27DB-BD31-4B8C-83A1-F6EECF244321}">
                <p14:modId xmlns:p14="http://schemas.microsoft.com/office/powerpoint/2010/main" val="2598820356"/>
              </p:ext>
            </p:extLst>
          </p:nvPr>
        </p:nvGraphicFramePr>
        <p:xfrm>
          <a:off x="5409365" y="3316261"/>
          <a:ext cx="582735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997783"/>
      </p:ext>
    </p:extLst>
  </p:cSld>
  <p:clrMapOvr>
    <a:masterClrMapping/>
  </p:clrMapOvr>
  <mc:AlternateContent xmlns:mc="http://schemas.openxmlformats.org/markup-compatibility/2006" xmlns:p14="http://schemas.microsoft.com/office/powerpoint/2010/main">
    <mc:Choice Requires="p14">
      <p:transition spd="med" p14:dur="700" advTm="19000">
        <p:fade/>
      </p:transition>
    </mc:Choice>
    <mc:Fallback xmlns="">
      <p:transition spd="med"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3500"/>
                            </p:stCondLst>
                            <p:childTnLst>
                              <p:par>
                                <p:cTn id="13" presetID="22" presetClass="entr" presetSubtype="8"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5000"/>
                            </p:stCondLst>
                            <p:childTnLst>
                              <p:par>
                                <p:cTn id="21" presetID="22" presetClass="entr" presetSubtype="1" fill="hold" grpId="0"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6500"/>
                            </p:stCondLst>
                            <p:childTnLst>
                              <p:par>
                                <p:cTn id="29" presetID="2" presetClass="entr" presetSubtype="2" fill="hold" nodeType="after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par>
                          <p:cTn id="33" fill="hold">
                            <p:stCondLst>
                              <p:cond delay="7500"/>
                            </p:stCondLst>
                            <p:childTnLst>
                              <p:par>
                                <p:cTn id="34" presetID="10" presetClass="entr" presetSubtype="0" fill="hold" grpId="0" nodeType="afterEffect">
                                  <p:stCondLst>
                                    <p:cond delay="50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par>
                          <p:cTn id="37" fill="hold">
                            <p:stCondLst>
                              <p:cond delay="8500"/>
                            </p:stCondLst>
                            <p:childTnLst>
                              <p:par>
                                <p:cTn id="38" presetID="2" presetClass="entr" presetSubtype="1" fill="hold" grpId="0" nodeType="afterEffect">
                                  <p:stCondLst>
                                    <p:cond delay="50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9500"/>
                            </p:stCondLst>
                            <p:childTnLst>
                              <p:par>
                                <p:cTn id="43" presetID="42" presetClass="entr" presetSubtype="0" fill="hold" grpId="0" nodeType="afterEffect">
                                  <p:stCondLst>
                                    <p:cond delay="75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anim calcmode="lin" valueType="num">
                                      <p:cBhvr>
                                        <p:cTn id="46" dur="1000" fill="hold"/>
                                        <p:tgtEl>
                                          <p:spTgt spid="22"/>
                                        </p:tgtEl>
                                        <p:attrNameLst>
                                          <p:attrName>ppt_x</p:attrName>
                                        </p:attrNameLst>
                                      </p:cBhvr>
                                      <p:tavLst>
                                        <p:tav tm="0">
                                          <p:val>
                                            <p:strVal val="#ppt_x"/>
                                          </p:val>
                                        </p:tav>
                                        <p:tav tm="100000">
                                          <p:val>
                                            <p:strVal val="#ppt_x"/>
                                          </p:val>
                                        </p:tav>
                                      </p:tavLst>
                                    </p:anim>
                                    <p:anim calcmode="lin" valueType="num">
                                      <p:cBhvr>
                                        <p:cTn id="47" dur="1000" fill="hold"/>
                                        <p:tgtEl>
                                          <p:spTgt spid="22"/>
                                        </p:tgtEl>
                                        <p:attrNameLst>
                                          <p:attrName>ppt_y</p:attrName>
                                        </p:attrNameLst>
                                      </p:cBhvr>
                                      <p:tavLst>
                                        <p:tav tm="0">
                                          <p:val>
                                            <p:strVal val="#ppt_y+.1"/>
                                          </p:val>
                                        </p:tav>
                                        <p:tav tm="100000">
                                          <p:val>
                                            <p:strVal val="#ppt_y"/>
                                          </p:val>
                                        </p:tav>
                                      </p:tavLst>
                                    </p:anim>
                                  </p:childTnLst>
                                </p:cTn>
                              </p:par>
                            </p:childTnLst>
                          </p:cTn>
                        </p:par>
                        <p:par>
                          <p:cTn id="48" fill="hold">
                            <p:stCondLst>
                              <p:cond delay="11250"/>
                            </p:stCondLst>
                            <p:childTnLst>
                              <p:par>
                                <p:cTn id="49" presetID="2" presetClass="entr" presetSubtype="4" fill="hold" grpId="0" nodeType="afterEffect">
                                  <p:stCondLst>
                                    <p:cond delay="50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0" grpId="0"/>
      <p:bldP spid="31" grpId="0"/>
      <p:bldP spid="32" grpId="0"/>
      <p:bldP spid="40" grpId="0"/>
      <p:bldP spid="20" grpId="0"/>
      <p:bldP spid="21" grpId="0"/>
      <p:bldGraphic spid="2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40"/>
          <p:cNvSpPr txBox="1"/>
          <p:nvPr/>
        </p:nvSpPr>
        <p:spPr>
          <a:xfrm>
            <a:off x="2763676" y="5822605"/>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21" name="Title 1"/>
          <p:cNvSpPr txBox="1">
            <a:spLocks/>
          </p:cNvSpPr>
          <p:nvPr/>
        </p:nvSpPr>
        <p:spPr>
          <a:xfrm>
            <a:off x="835868" y="714163"/>
            <a:ext cx="10515600"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latin typeface="Arial" panose="020B0604020202020204" pitchFamily="34" charset="0"/>
                <a:cs typeface="Arial" panose="020B0604020202020204" pitchFamily="34" charset="0"/>
              </a:rPr>
              <a:t>The top </a:t>
            </a:r>
            <a:r>
              <a:rPr lang="en-GB" sz="3200" b="1" dirty="0">
                <a:latin typeface="Arial" panose="020B0604020202020204" pitchFamily="34" charset="0"/>
                <a:cs typeface="Arial" panose="020B0604020202020204" pitchFamily="34" charset="0"/>
              </a:rPr>
              <a:t>f</a:t>
            </a:r>
            <a:r>
              <a:rPr lang="en-GB" sz="3200" b="1" dirty="0" smtClean="0">
                <a:latin typeface="Arial" panose="020B0604020202020204" pitchFamily="34" charset="0"/>
                <a:cs typeface="Arial" panose="020B0604020202020204" pitchFamily="34" charset="0"/>
              </a:rPr>
              <a:t>ive </a:t>
            </a:r>
            <a:r>
              <a:rPr lang="en-GB" sz="3200" b="1" dirty="0">
                <a:latin typeface="Arial" panose="020B0604020202020204" pitchFamily="34" charset="0"/>
                <a:cs typeface="Arial" panose="020B0604020202020204" pitchFamily="34" charset="0"/>
              </a:rPr>
              <a:t>i</a:t>
            </a:r>
            <a:r>
              <a:rPr lang="en-GB" sz="3200" b="1" dirty="0" smtClean="0">
                <a:latin typeface="Arial" panose="020B0604020202020204" pitchFamily="34" charset="0"/>
                <a:cs typeface="Arial" panose="020B0604020202020204" pitchFamily="34" charset="0"/>
              </a:rPr>
              <a:t>ndustries with the most </a:t>
            </a:r>
            <a:r>
              <a:rPr lang="en-GB" sz="3200" b="1" dirty="0">
                <a:latin typeface="Arial" panose="020B0604020202020204" pitchFamily="34" charset="0"/>
                <a:cs typeface="Arial" panose="020B0604020202020204" pitchFamily="34" charset="0"/>
              </a:rPr>
              <a:t>j</a:t>
            </a:r>
            <a:r>
              <a:rPr lang="en-GB" sz="3200" b="1" dirty="0" smtClean="0">
                <a:latin typeface="Arial" panose="020B0604020202020204" pitchFamily="34" charset="0"/>
                <a:cs typeface="Arial" panose="020B0604020202020204" pitchFamily="34" charset="0"/>
              </a:rPr>
              <a:t>obs </a:t>
            </a:r>
            <a:r>
              <a:rPr lang="en-GB" sz="3200" b="1" dirty="0">
                <a:latin typeface="Arial" panose="020B0604020202020204" pitchFamily="34" charset="0"/>
                <a:cs typeface="Arial" panose="020B0604020202020204" pitchFamily="34" charset="0"/>
              </a:rPr>
              <a:t>a</a:t>
            </a:r>
            <a:r>
              <a:rPr lang="en-GB" sz="3200" b="1" dirty="0" smtClean="0">
                <a:latin typeface="Arial" panose="020B0604020202020204" pitchFamily="34" charset="0"/>
                <a:cs typeface="Arial" panose="020B0604020202020204" pitchFamily="34" charset="0"/>
              </a:rPr>
              <a:t>re:</a:t>
            </a:r>
            <a:endParaRPr lang="en-GB" sz="3200" b="1" dirty="0">
              <a:latin typeface="Arial" panose="020B0604020202020204" pitchFamily="34" charset="0"/>
              <a:cs typeface="Arial" panose="020B0604020202020204" pitchFamily="34" charset="0"/>
            </a:endParaRPr>
          </a:p>
        </p:txBody>
      </p:sp>
      <p:sp>
        <p:nvSpPr>
          <p:cNvPr id="22" name="object 13"/>
          <p:cNvSpPr/>
          <p:nvPr/>
        </p:nvSpPr>
        <p:spPr>
          <a:xfrm>
            <a:off x="8482976" y="178362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23" name="object 36"/>
          <p:cNvSpPr txBox="1"/>
          <p:nvPr/>
        </p:nvSpPr>
        <p:spPr>
          <a:xfrm>
            <a:off x="7865562" y="3294296"/>
            <a:ext cx="2659871"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10,000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24"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14,000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25"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26"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39" name="object 49"/>
          <p:cNvSpPr/>
          <p:nvPr/>
        </p:nvSpPr>
        <p:spPr>
          <a:xfrm>
            <a:off x="3781281" y="5331272"/>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41" name="object 50"/>
          <p:cNvSpPr/>
          <p:nvPr/>
        </p:nvSpPr>
        <p:spPr>
          <a:xfrm>
            <a:off x="3832592" y="5330763"/>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42" name="object 51"/>
          <p:cNvSpPr/>
          <p:nvPr/>
        </p:nvSpPr>
        <p:spPr>
          <a:xfrm>
            <a:off x="3958796" y="4828914"/>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43" name="object 52"/>
          <p:cNvSpPr/>
          <p:nvPr/>
        </p:nvSpPr>
        <p:spPr>
          <a:xfrm>
            <a:off x="4135903" y="4118453"/>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44" name="object 53"/>
          <p:cNvSpPr/>
          <p:nvPr/>
        </p:nvSpPr>
        <p:spPr>
          <a:xfrm>
            <a:off x="3700177" y="5231308"/>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45" name="object 54"/>
          <p:cNvSpPr/>
          <p:nvPr/>
        </p:nvSpPr>
        <p:spPr>
          <a:xfrm>
            <a:off x="4313144" y="4578505"/>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46" name="object 55"/>
          <p:cNvSpPr/>
          <p:nvPr/>
        </p:nvSpPr>
        <p:spPr>
          <a:xfrm>
            <a:off x="4233312" y="4431591"/>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48" name="object 56"/>
          <p:cNvSpPr/>
          <p:nvPr/>
        </p:nvSpPr>
        <p:spPr>
          <a:xfrm>
            <a:off x="4299956" y="4498248"/>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49" name="object 57"/>
          <p:cNvSpPr/>
          <p:nvPr/>
        </p:nvSpPr>
        <p:spPr>
          <a:xfrm>
            <a:off x="3985668" y="4224974"/>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0" name="Group 49"/>
          <p:cNvGrpSpPr/>
          <p:nvPr/>
        </p:nvGrpSpPr>
        <p:grpSpPr>
          <a:xfrm>
            <a:off x="5286284" y="1801189"/>
            <a:ext cx="1412509" cy="1412509"/>
            <a:chOff x="3100509" y="4635925"/>
            <a:chExt cx="989965" cy="989965"/>
          </a:xfrm>
        </p:grpSpPr>
        <p:sp>
          <p:nvSpPr>
            <p:cNvPr id="51"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52"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53"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54"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55" name="object 40"/>
          <p:cNvSpPr txBox="1"/>
          <p:nvPr/>
        </p:nvSpPr>
        <p:spPr>
          <a:xfrm>
            <a:off x="4717026" y="3276133"/>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60" name="object 40"/>
          <p:cNvSpPr txBox="1"/>
          <p:nvPr/>
        </p:nvSpPr>
        <p:spPr>
          <a:xfrm>
            <a:off x="6277524" y="5827526"/>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Education</a:t>
            </a:r>
            <a:endParaRPr sz="2000" b="1" dirty="0">
              <a:solidFill>
                <a:srgbClr val="FF9999"/>
              </a:solidFill>
              <a:latin typeface="Arial"/>
              <a:cs typeface="Arial"/>
            </a:endParaRPr>
          </a:p>
        </p:txBody>
      </p:sp>
      <p:sp>
        <p:nvSpPr>
          <p:cNvPr id="29" name="object 20"/>
          <p:cNvSpPr/>
          <p:nvPr/>
        </p:nvSpPr>
        <p:spPr>
          <a:xfrm>
            <a:off x="6988627" y="4382680"/>
            <a:ext cx="1349830" cy="1341347"/>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30" name="object 21"/>
          <p:cNvSpPr/>
          <p:nvPr/>
        </p:nvSpPr>
        <p:spPr>
          <a:xfrm>
            <a:off x="7173735" y="4552966"/>
            <a:ext cx="697712" cy="2597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spTree>
    <p:extLst>
      <p:ext uri="{BB962C8B-B14F-4D97-AF65-F5344CB8AC3E}">
        <p14:creationId xmlns:p14="http://schemas.microsoft.com/office/powerpoint/2010/main" val="122064768"/>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grpId="0" nodeType="after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4000"/>
                            </p:stCondLst>
                            <p:childTnLst>
                              <p:par>
                                <p:cTn id="19" presetID="21" presetClass="entr" presetSubtype="1"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heel(1)">
                                      <p:cBhvr>
                                        <p:cTn id="21" dur="1000"/>
                                        <p:tgtEl>
                                          <p:spTgt spid="50"/>
                                        </p:tgtEl>
                                      </p:cBhvr>
                                    </p:animEffect>
                                  </p:childTnLst>
                                </p:cTn>
                              </p:par>
                            </p:childTnLst>
                          </p:cTn>
                        </p:par>
                        <p:par>
                          <p:cTn id="22" fill="hold">
                            <p:stCondLst>
                              <p:cond delay="5000"/>
                            </p:stCondLst>
                            <p:childTnLst>
                              <p:par>
                                <p:cTn id="23" presetID="10"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childTnLst>
                          </p:cTn>
                        </p:par>
                        <p:par>
                          <p:cTn id="26" fill="hold">
                            <p:stCondLst>
                              <p:cond delay="5500"/>
                            </p:stCondLst>
                            <p:childTnLst>
                              <p:par>
                                <p:cTn id="27" presetID="6" presetClass="entr" presetSubtype="16" fill="hold" grpId="0" nodeType="afterEffect">
                                  <p:stCondLst>
                                    <p:cond delay="50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1250"/>
                                        <p:tgtEl>
                                          <p:spTgt spid="22"/>
                                        </p:tgtEl>
                                      </p:cBhvr>
                                    </p:animEffect>
                                  </p:childTnLst>
                                </p:cTn>
                              </p:par>
                            </p:childTnLst>
                          </p:cTn>
                        </p:par>
                        <p:par>
                          <p:cTn id="30" fill="hold">
                            <p:stCondLst>
                              <p:cond delay="7250"/>
                            </p:stCondLst>
                            <p:childTnLst>
                              <p:par>
                                <p:cTn id="31" presetID="10"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7750"/>
                            </p:stCondLst>
                            <p:childTnLst>
                              <p:par>
                                <p:cTn id="35" presetID="2" presetClass="entr" presetSubtype="4" fill="hold" grpId="0" nodeType="afterEffect">
                                  <p:stCondLst>
                                    <p:cond delay="50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0-#ppt_w/2"/>
                                          </p:val>
                                        </p:tav>
                                        <p:tav tm="100000">
                                          <p:val>
                                            <p:strVal val="#ppt_x"/>
                                          </p:val>
                                        </p:tav>
                                      </p:tavLst>
                                    </p:anim>
                                    <p:anim calcmode="lin" valueType="num">
                                      <p:cBhvr additive="base">
                                        <p:cTn id="42" dur="500" fill="hold"/>
                                        <p:tgtEl>
                                          <p:spTgt spid="39"/>
                                        </p:tgtEl>
                                        <p:attrNameLst>
                                          <p:attrName>ppt_y</p:attrName>
                                        </p:attrNameLst>
                                      </p:cBhvr>
                                      <p:tavLst>
                                        <p:tav tm="0">
                                          <p:val>
                                            <p:strVal val="#ppt_y"/>
                                          </p:val>
                                        </p:tav>
                                        <p:tav tm="100000">
                                          <p:val>
                                            <p:strVal val="#ppt_y"/>
                                          </p:val>
                                        </p:tav>
                                      </p:tavLst>
                                    </p:anim>
                                  </p:childTnLst>
                                </p:cTn>
                              </p:par>
                              <p:par>
                                <p:cTn id="43" presetID="2" presetClass="entr" presetSubtype="3" fill="hold" grpId="0" nodeType="withEffect">
                                  <p:stCondLst>
                                    <p:cond delay="5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500" fill="hold"/>
                                        <p:tgtEl>
                                          <p:spTgt spid="45"/>
                                        </p:tgtEl>
                                        <p:attrNameLst>
                                          <p:attrName>ppt_x</p:attrName>
                                        </p:attrNameLst>
                                      </p:cBhvr>
                                      <p:tavLst>
                                        <p:tav tm="0">
                                          <p:val>
                                            <p:strVal val="1+#ppt_w/2"/>
                                          </p:val>
                                        </p:tav>
                                        <p:tav tm="100000">
                                          <p:val>
                                            <p:strVal val="#ppt_x"/>
                                          </p:val>
                                        </p:tav>
                                      </p:tavLst>
                                    </p:anim>
                                    <p:anim calcmode="lin" valueType="num">
                                      <p:cBhvr additive="base">
                                        <p:cTn id="46" dur="500" fill="hold"/>
                                        <p:tgtEl>
                                          <p:spTgt spid="45"/>
                                        </p:tgtEl>
                                        <p:attrNameLst>
                                          <p:attrName>ppt_y</p:attrName>
                                        </p:attrNameLst>
                                      </p:cBhvr>
                                      <p:tavLst>
                                        <p:tav tm="0">
                                          <p:val>
                                            <p:strVal val="0-#ppt_h/2"/>
                                          </p:val>
                                        </p:tav>
                                        <p:tav tm="100000">
                                          <p:val>
                                            <p:strVal val="#ppt_y"/>
                                          </p:val>
                                        </p:tav>
                                      </p:tavLst>
                                    </p:anim>
                                  </p:childTnLst>
                                </p:cTn>
                              </p:par>
                              <p:par>
                                <p:cTn id="47" presetID="2" presetClass="entr" presetSubtype="3" fill="hold" grpId="0" nodeType="withEffect">
                                  <p:stCondLst>
                                    <p:cond delay="50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1+#ppt_w/2"/>
                                          </p:val>
                                        </p:tav>
                                        <p:tav tm="100000">
                                          <p:val>
                                            <p:strVal val="#ppt_x"/>
                                          </p:val>
                                        </p:tav>
                                      </p:tavLst>
                                    </p:anim>
                                    <p:anim calcmode="lin" valueType="num">
                                      <p:cBhvr additive="base">
                                        <p:cTn id="50" dur="500" fill="hold"/>
                                        <p:tgtEl>
                                          <p:spTgt spid="46"/>
                                        </p:tgtEl>
                                        <p:attrNameLst>
                                          <p:attrName>ppt_y</p:attrName>
                                        </p:attrNameLst>
                                      </p:cBhvr>
                                      <p:tavLst>
                                        <p:tav tm="0">
                                          <p:val>
                                            <p:strVal val="0-#ppt_h/2"/>
                                          </p:val>
                                        </p:tav>
                                        <p:tav tm="100000">
                                          <p:val>
                                            <p:strVal val="#ppt_y"/>
                                          </p:val>
                                        </p:tav>
                                      </p:tavLst>
                                    </p:anim>
                                  </p:childTnLst>
                                </p:cTn>
                              </p:par>
                              <p:par>
                                <p:cTn id="51" presetID="2" presetClass="entr" presetSubtype="3" fill="hold" grpId="0" nodeType="withEffect">
                                  <p:stCondLst>
                                    <p:cond delay="500"/>
                                  </p:stCondLst>
                                  <p:childTnLst>
                                    <p:set>
                                      <p:cBhvr>
                                        <p:cTn id="52" dur="1" fill="hold">
                                          <p:stCondLst>
                                            <p:cond delay="0"/>
                                          </p:stCondLst>
                                        </p:cTn>
                                        <p:tgtEl>
                                          <p:spTgt spid="48"/>
                                        </p:tgtEl>
                                        <p:attrNameLst>
                                          <p:attrName>style.visibility</p:attrName>
                                        </p:attrNameLst>
                                      </p:cBhvr>
                                      <p:to>
                                        <p:strVal val="visible"/>
                                      </p:to>
                                    </p:set>
                                    <p:anim calcmode="lin" valueType="num">
                                      <p:cBhvr additive="base">
                                        <p:cTn id="53" dur="500" fill="hold"/>
                                        <p:tgtEl>
                                          <p:spTgt spid="48"/>
                                        </p:tgtEl>
                                        <p:attrNameLst>
                                          <p:attrName>ppt_x</p:attrName>
                                        </p:attrNameLst>
                                      </p:cBhvr>
                                      <p:tavLst>
                                        <p:tav tm="0">
                                          <p:val>
                                            <p:strVal val="1+#ppt_w/2"/>
                                          </p:val>
                                        </p:tav>
                                        <p:tav tm="100000">
                                          <p:val>
                                            <p:strVal val="#ppt_x"/>
                                          </p:val>
                                        </p:tav>
                                      </p:tavLst>
                                    </p:anim>
                                    <p:anim calcmode="lin" valueType="num">
                                      <p:cBhvr additive="base">
                                        <p:cTn id="54" dur="500" fill="hold"/>
                                        <p:tgtEl>
                                          <p:spTgt spid="48"/>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50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ppt_x"/>
                                          </p:val>
                                        </p:tav>
                                        <p:tav tm="100000">
                                          <p:val>
                                            <p:strVal val="#ppt_x"/>
                                          </p:val>
                                        </p:tav>
                                      </p:tavLst>
                                    </p:anim>
                                    <p:anim calcmode="lin" valueType="num">
                                      <p:cBhvr additive="base">
                                        <p:cTn id="58" dur="500" fill="hold"/>
                                        <p:tgtEl>
                                          <p:spTgt spid="43"/>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50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50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0-#ppt_h/2"/>
                                          </p:val>
                                        </p:tav>
                                        <p:tav tm="100000">
                                          <p:val>
                                            <p:strVal val="#ppt_y"/>
                                          </p:val>
                                        </p:tav>
                                      </p:tavLst>
                                    </p:anim>
                                  </p:childTnLst>
                                </p:cTn>
                              </p:par>
                              <p:par>
                                <p:cTn id="67" presetID="2" presetClass="entr" presetSubtype="9" fill="hold" grpId="0" nodeType="withEffect">
                                  <p:stCondLst>
                                    <p:cond delay="50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0-#ppt_w/2"/>
                                          </p:val>
                                        </p:tav>
                                        <p:tav tm="100000">
                                          <p:val>
                                            <p:strVal val="#ppt_x"/>
                                          </p:val>
                                        </p:tav>
                                      </p:tavLst>
                                    </p:anim>
                                    <p:anim calcmode="lin" valueType="num">
                                      <p:cBhvr additive="base">
                                        <p:cTn id="70" dur="500" fill="hold"/>
                                        <p:tgtEl>
                                          <p:spTgt spid="44"/>
                                        </p:tgtEl>
                                        <p:attrNameLst>
                                          <p:attrName>ppt_y</p:attrName>
                                        </p:attrNameLst>
                                      </p:cBhvr>
                                      <p:tavLst>
                                        <p:tav tm="0">
                                          <p:val>
                                            <p:strVal val="0-#ppt_h/2"/>
                                          </p:val>
                                        </p:tav>
                                        <p:tav tm="100000">
                                          <p:val>
                                            <p:strVal val="#ppt_y"/>
                                          </p:val>
                                        </p:tav>
                                      </p:tavLst>
                                    </p:anim>
                                  </p:childTnLst>
                                </p:cTn>
                              </p:par>
                            </p:childTnLst>
                          </p:cTn>
                        </p:par>
                        <p:par>
                          <p:cTn id="71" fill="hold">
                            <p:stCondLst>
                              <p:cond delay="8750"/>
                            </p:stCondLst>
                            <p:childTnLst>
                              <p:par>
                                <p:cTn id="72" presetID="10" presetClass="entr" presetSubtype="0" fill="hold" grpId="0" nodeType="afterEffect">
                                  <p:stCondLst>
                                    <p:cond delay="5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9750"/>
                            </p:stCondLst>
                            <p:childTnLst>
                              <p:par>
                                <p:cTn id="76" presetID="22" presetClass="entr" presetSubtype="4" fill="hold" grpId="0" nodeType="afterEffect">
                                  <p:stCondLst>
                                    <p:cond delay="500"/>
                                  </p:stCondLst>
                                  <p:childTnLst>
                                    <p:set>
                                      <p:cBhvr>
                                        <p:cTn id="77" dur="1" fill="hold">
                                          <p:stCondLst>
                                            <p:cond delay="0"/>
                                          </p:stCondLst>
                                        </p:cTn>
                                        <p:tgtEl>
                                          <p:spTgt spid="29"/>
                                        </p:tgtEl>
                                        <p:attrNameLst>
                                          <p:attrName>style.visibility</p:attrName>
                                        </p:attrNameLst>
                                      </p:cBhvr>
                                      <p:to>
                                        <p:strVal val="visible"/>
                                      </p:to>
                                    </p:set>
                                    <p:animEffect transition="in" filter="wipe(down)">
                                      <p:cBhvr>
                                        <p:cTn id="78" dur="500"/>
                                        <p:tgtEl>
                                          <p:spTgt spid="29"/>
                                        </p:tgtEl>
                                      </p:cBhvr>
                                    </p:animEffect>
                                  </p:childTnLst>
                                </p:cTn>
                              </p:par>
                            </p:childTnLst>
                          </p:cTn>
                        </p:par>
                        <p:par>
                          <p:cTn id="79" fill="hold">
                            <p:stCondLst>
                              <p:cond delay="10750"/>
                            </p:stCondLst>
                            <p:childTnLst>
                              <p:par>
                                <p:cTn id="80" presetID="22" presetClass="entr" presetSubtype="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par>
                          <p:cTn id="83" fill="hold">
                            <p:stCondLst>
                              <p:cond delay="11250"/>
                            </p:stCondLst>
                            <p:childTnLst>
                              <p:par>
                                <p:cTn id="84" presetID="10" presetClass="entr" presetSubtype="0" fill="hold" grpId="0" nodeType="afterEffect">
                                  <p:stCondLst>
                                    <p:cond delay="50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2" grpId="0" animBg="1"/>
      <p:bldP spid="23" grpId="0"/>
      <p:bldP spid="24" grpId="0"/>
      <p:bldP spid="25" grpId="0" animBg="1"/>
      <p:bldP spid="26" grpId="0" animBg="1"/>
      <p:bldP spid="39" grpId="0" animBg="1"/>
      <p:bldP spid="41" grpId="0" animBg="1"/>
      <p:bldP spid="42" grpId="0" animBg="1"/>
      <p:bldP spid="43" grpId="0" animBg="1"/>
      <p:bldP spid="44" grpId="0" animBg="1"/>
      <p:bldP spid="45" grpId="0" animBg="1"/>
      <p:bldP spid="46" grpId="0" animBg="1"/>
      <p:bldP spid="48" grpId="0" animBg="1"/>
      <p:bldP spid="49" grpId="0" animBg="1"/>
      <p:bldP spid="55" grpId="0"/>
      <p:bldP spid="60" grpId="0"/>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2475"/>
            <a:ext cx="10515600" cy="938213"/>
          </a:xfrm>
        </p:spPr>
        <p:txBody>
          <a:bodyPr>
            <a:noAutofit/>
          </a:bodyPr>
          <a:lstStyle/>
          <a:p>
            <a:r>
              <a:rPr lang="en-GB" sz="3200" b="1" dirty="0" smtClean="0">
                <a:latin typeface="Arial" panose="020B0604020202020204" pitchFamily="34" charset="0"/>
                <a:cs typeface="Arial" panose="020B0604020202020204" pitchFamily="34" charset="0"/>
              </a:rPr>
              <a:t>What are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ome of the businesses in these </a:t>
            </a:r>
            <a:r>
              <a:rPr lang="en-GB" sz="3200" b="1" dirty="0">
                <a:latin typeface="Arial" panose="020B0604020202020204" pitchFamily="34" charset="0"/>
                <a:cs typeface="Arial" panose="020B0604020202020204" pitchFamily="34" charset="0"/>
              </a:rPr>
              <a:t>s</a:t>
            </a:r>
            <a:r>
              <a:rPr lang="en-GB" sz="3200" b="1" dirty="0" smtClean="0">
                <a:latin typeface="Arial" panose="020B0604020202020204" pitchFamily="34" charset="0"/>
                <a:cs typeface="Arial" panose="020B0604020202020204" pitchFamily="34" charset="0"/>
              </a:rPr>
              <a:t>ectors?</a:t>
            </a:r>
            <a:endParaRPr lang="en-GB" sz="3200" b="1" dirty="0">
              <a:latin typeface="Arial" panose="020B0604020202020204" pitchFamily="34" charset="0"/>
              <a:cs typeface="Arial" panose="020B0604020202020204" pitchFamily="34" charset="0"/>
            </a:endParaRPr>
          </a:p>
        </p:txBody>
      </p:sp>
      <p:grpSp>
        <p:nvGrpSpPr>
          <p:cNvPr id="31" name="Group 30"/>
          <p:cNvGrpSpPr/>
          <p:nvPr/>
        </p:nvGrpSpPr>
        <p:grpSpPr>
          <a:xfrm>
            <a:off x="608129" y="1644935"/>
            <a:ext cx="10143335" cy="4872857"/>
            <a:chOff x="608129" y="1644935"/>
            <a:chExt cx="10143335" cy="4872857"/>
          </a:xfrm>
        </p:grpSpPr>
        <p:grpSp>
          <p:nvGrpSpPr>
            <p:cNvPr id="28" name="Group 27"/>
            <p:cNvGrpSpPr/>
            <p:nvPr/>
          </p:nvGrpSpPr>
          <p:grpSpPr>
            <a:xfrm>
              <a:off x="608129" y="1644935"/>
              <a:ext cx="10143335" cy="4872857"/>
              <a:chOff x="608129" y="1644935"/>
              <a:chExt cx="10143335" cy="4872857"/>
            </a:xfrm>
          </p:grpSpPr>
          <p:pic>
            <p:nvPicPr>
              <p:cNvPr id="1026" name="Picture 2" descr="Image result for pendleside hosp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706" y="1689192"/>
                <a:ext cx="2628758" cy="12094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NH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0342" y="3027957"/>
                <a:ext cx="1926593" cy="7786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t vale engineeri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7149" y="3790477"/>
                <a:ext cx="1696403" cy="4760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eggett and platt spring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6574" y="1644935"/>
                <a:ext cx="2314575" cy="6028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rw automotiv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666" b="13853"/>
              <a:stretch/>
            </p:blipFill>
            <p:spPr bwMode="auto">
              <a:xfrm>
                <a:off x="899633" y="2306315"/>
                <a:ext cx="1877419" cy="690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afran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129" y="2974754"/>
                <a:ext cx="2506003" cy="6876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jews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28081" y="2282098"/>
                <a:ext cx="1824732" cy="7458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boundary mill logo"/>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8758" b="28349"/>
              <a:stretch/>
            </p:blipFill>
            <p:spPr bwMode="auto">
              <a:xfrm>
                <a:off x="4781226" y="3167933"/>
                <a:ext cx="2425719" cy="58510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26"/>
              <p:cNvPicPr>
                <a:picLocks noChangeAspect="1"/>
              </p:cNvPicPr>
              <p:nvPr/>
            </p:nvPicPr>
            <p:blipFill>
              <a:blip r:embed="rId11"/>
              <a:stretch>
                <a:fillRect/>
              </a:stretch>
            </p:blipFill>
            <p:spPr>
              <a:xfrm>
                <a:off x="6814455" y="5347542"/>
                <a:ext cx="1170250" cy="1170250"/>
              </a:xfrm>
              <a:prstGeom prst="rect">
                <a:avLst/>
              </a:prstGeom>
            </p:spPr>
          </p:pic>
          <p:pic>
            <p:nvPicPr>
              <p:cNvPr id="1031" name="Picture 1030"/>
              <p:cNvPicPr>
                <a:picLocks noChangeAspect="1"/>
              </p:cNvPicPr>
              <p:nvPr/>
            </p:nvPicPr>
            <p:blipFill>
              <a:blip r:embed="rId12"/>
              <a:stretch>
                <a:fillRect/>
              </a:stretch>
            </p:blipFill>
            <p:spPr>
              <a:xfrm>
                <a:off x="6407988" y="4505984"/>
                <a:ext cx="1950909" cy="737604"/>
              </a:xfrm>
              <a:prstGeom prst="rect">
                <a:avLst/>
              </a:prstGeom>
            </p:spPr>
          </p:pic>
          <p:pic>
            <p:nvPicPr>
              <p:cNvPr id="1035" name="Picture 1034"/>
              <p:cNvPicPr>
                <a:picLocks noChangeAspect="1"/>
              </p:cNvPicPr>
              <p:nvPr/>
            </p:nvPicPr>
            <p:blipFill>
              <a:blip r:embed="rId13"/>
              <a:stretch>
                <a:fillRect/>
              </a:stretch>
            </p:blipFill>
            <p:spPr>
              <a:xfrm>
                <a:off x="2597888" y="5026744"/>
                <a:ext cx="2871314" cy="433688"/>
              </a:xfrm>
              <a:prstGeom prst="rect">
                <a:avLst/>
              </a:prstGeom>
            </p:spPr>
          </p:pic>
          <p:pic>
            <p:nvPicPr>
              <p:cNvPr id="1058" name="Picture 34" descr="Image result for rolls royce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19467" y="2377384"/>
                <a:ext cx="995223" cy="171676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Image result for bcn group burnle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92001" y="5827576"/>
              <a:ext cx="3285466" cy="5855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oup 31"/>
          <p:cNvGrpSpPr/>
          <p:nvPr/>
        </p:nvGrpSpPr>
        <p:grpSpPr>
          <a:xfrm>
            <a:off x="1374926" y="1544662"/>
            <a:ext cx="9150507" cy="5262828"/>
            <a:chOff x="1374926" y="1544662"/>
            <a:chExt cx="9150507" cy="5262828"/>
          </a:xfrm>
        </p:grpSpPr>
        <p:sp>
          <p:nvSpPr>
            <p:cNvPr id="43" name="object 40"/>
            <p:cNvSpPr txBox="1"/>
            <p:nvPr/>
          </p:nvSpPr>
          <p:spPr>
            <a:xfrm>
              <a:off x="2763676" y="5822605"/>
              <a:ext cx="2939272"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9,000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Financial and Professional Sector</a:t>
              </a:r>
              <a:endParaRPr sz="2000" b="1" dirty="0">
                <a:solidFill>
                  <a:srgbClr val="FF9999"/>
                </a:solidFill>
                <a:latin typeface="Arial"/>
                <a:cs typeface="Arial"/>
              </a:endParaRPr>
            </a:p>
          </p:txBody>
        </p:sp>
        <p:sp>
          <p:nvSpPr>
            <p:cNvPr id="44" name="object 13"/>
            <p:cNvSpPr/>
            <p:nvPr/>
          </p:nvSpPr>
          <p:spPr>
            <a:xfrm>
              <a:off x="8482976" y="1783622"/>
              <a:ext cx="1425044" cy="1407175"/>
            </a:xfrm>
            <a:custGeom>
              <a:avLst/>
              <a:gdLst/>
              <a:ahLst/>
              <a:cxnLst/>
              <a:rect l="l" t="t" r="r" b="b"/>
              <a:pathLst>
                <a:path w="810260" h="800100">
                  <a:moveTo>
                    <a:pt x="326645" y="286662"/>
                  </a:moveTo>
                  <a:lnTo>
                    <a:pt x="274283" y="418018"/>
                  </a:lnTo>
                  <a:lnTo>
                    <a:pt x="32564" y="418018"/>
                  </a:lnTo>
                  <a:lnTo>
                    <a:pt x="39666" y="433225"/>
                  </a:lnTo>
                  <a:lnTo>
                    <a:pt x="65431" y="479283"/>
                  </a:lnTo>
                  <a:lnTo>
                    <a:pt x="109031" y="540754"/>
                  </a:lnTo>
                  <a:lnTo>
                    <a:pt x="157224" y="597013"/>
                  </a:lnTo>
                  <a:lnTo>
                    <a:pt x="207414" y="647519"/>
                  </a:lnTo>
                  <a:lnTo>
                    <a:pt x="257006" y="691735"/>
                  </a:lnTo>
                  <a:lnTo>
                    <a:pt x="303403" y="729120"/>
                  </a:lnTo>
                  <a:lnTo>
                    <a:pt x="344009" y="759136"/>
                  </a:lnTo>
                  <a:lnTo>
                    <a:pt x="376228" y="781244"/>
                  </a:lnTo>
                  <a:lnTo>
                    <a:pt x="405118" y="799577"/>
                  </a:lnTo>
                  <a:lnTo>
                    <a:pt x="470289" y="761034"/>
                  </a:lnTo>
                  <a:lnTo>
                    <a:pt x="522078" y="729380"/>
                  </a:lnTo>
                  <a:lnTo>
                    <a:pt x="563284" y="701981"/>
                  </a:lnTo>
                  <a:lnTo>
                    <a:pt x="596701" y="676198"/>
                  </a:lnTo>
                  <a:lnTo>
                    <a:pt x="625126" y="649397"/>
                  </a:lnTo>
                  <a:lnTo>
                    <a:pt x="651354" y="618941"/>
                  </a:lnTo>
                  <a:lnTo>
                    <a:pt x="658547" y="609090"/>
                  </a:lnTo>
                  <a:lnTo>
                    <a:pt x="456350" y="609090"/>
                  </a:lnTo>
                  <a:lnTo>
                    <a:pt x="326645" y="286662"/>
                  </a:lnTo>
                  <a:close/>
                </a:path>
                <a:path w="810260" h="800100">
                  <a:moveTo>
                    <a:pt x="777686" y="418018"/>
                  </a:moveTo>
                  <a:lnTo>
                    <a:pt x="530925" y="418018"/>
                  </a:lnTo>
                  <a:lnTo>
                    <a:pt x="456350" y="609090"/>
                  </a:lnTo>
                  <a:lnTo>
                    <a:pt x="658547" y="609090"/>
                  </a:lnTo>
                  <a:lnTo>
                    <a:pt x="678182" y="582195"/>
                  </a:lnTo>
                  <a:lnTo>
                    <a:pt x="708404" y="536520"/>
                  </a:lnTo>
                  <a:lnTo>
                    <a:pt x="744818" y="479283"/>
                  </a:lnTo>
                  <a:lnTo>
                    <a:pt x="770584" y="433225"/>
                  </a:lnTo>
                  <a:lnTo>
                    <a:pt x="777686" y="418018"/>
                  </a:lnTo>
                  <a:close/>
                </a:path>
                <a:path w="810260" h="800100">
                  <a:moveTo>
                    <a:pt x="786406" y="163078"/>
                  </a:moveTo>
                  <a:lnTo>
                    <a:pt x="326455" y="163078"/>
                  </a:lnTo>
                  <a:lnTo>
                    <a:pt x="455702" y="484388"/>
                  </a:lnTo>
                  <a:lnTo>
                    <a:pt x="499530" y="372069"/>
                  </a:lnTo>
                  <a:lnTo>
                    <a:pt x="795046" y="372069"/>
                  </a:lnTo>
                  <a:lnTo>
                    <a:pt x="807346" y="317132"/>
                  </a:lnTo>
                  <a:lnTo>
                    <a:pt x="810242" y="264702"/>
                  </a:lnTo>
                  <a:lnTo>
                    <a:pt x="804310" y="215446"/>
                  </a:lnTo>
                  <a:lnTo>
                    <a:pt x="790122" y="170030"/>
                  </a:lnTo>
                  <a:lnTo>
                    <a:pt x="786406" y="163078"/>
                  </a:lnTo>
                  <a:close/>
                </a:path>
                <a:path w="810260" h="800100">
                  <a:moveTo>
                    <a:pt x="275130" y="0"/>
                  </a:moveTo>
                  <a:lnTo>
                    <a:pt x="202151" y="16338"/>
                  </a:lnTo>
                  <a:lnTo>
                    <a:pt x="147918" y="40104"/>
                  </a:lnTo>
                  <a:lnTo>
                    <a:pt x="106457" y="63492"/>
                  </a:lnTo>
                  <a:lnTo>
                    <a:pt x="70953" y="93386"/>
                  </a:lnTo>
                  <a:lnTo>
                    <a:pt x="41981" y="129121"/>
                  </a:lnTo>
                  <a:lnTo>
                    <a:pt x="20115" y="170030"/>
                  </a:lnTo>
                  <a:lnTo>
                    <a:pt x="5930" y="215446"/>
                  </a:lnTo>
                  <a:lnTo>
                    <a:pt x="0" y="264702"/>
                  </a:lnTo>
                  <a:lnTo>
                    <a:pt x="2899" y="317132"/>
                  </a:lnTo>
                  <a:lnTo>
                    <a:pt x="15203" y="372069"/>
                  </a:lnTo>
                  <a:lnTo>
                    <a:pt x="243155" y="372069"/>
                  </a:lnTo>
                  <a:lnTo>
                    <a:pt x="326455" y="163078"/>
                  </a:lnTo>
                  <a:lnTo>
                    <a:pt x="786406" y="163078"/>
                  </a:lnTo>
                  <a:lnTo>
                    <a:pt x="775150" y="142022"/>
                  </a:lnTo>
                  <a:lnTo>
                    <a:pt x="405118" y="142022"/>
                  </a:lnTo>
                  <a:lnTo>
                    <a:pt x="363370" y="80222"/>
                  </a:lnTo>
                  <a:lnTo>
                    <a:pt x="330788" y="37140"/>
                  </a:lnTo>
                  <a:lnTo>
                    <a:pt x="302875" y="10994"/>
                  </a:lnTo>
                  <a:lnTo>
                    <a:pt x="275130" y="0"/>
                  </a:lnTo>
                  <a:close/>
                </a:path>
                <a:path w="810260" h="800100">
                  <a:moveTo>
                    <a:pt x="602225" y="25124"/>
                  </a:moveTo>
                  <a:lnTo>
                    <a:pt x="547659" y="31662"/>
                  </a:lnTo>
                  <a:lnTo>
                    <a:pt x="499968" y="52716"/>
                  </a:lnTo>
                  <a:lnTo>
                    <a:pt x="460509" y="81282"/>
                  </a:lnTo>
                  <a:lnTo>
                    <a:pt x="430642" y="110358"/>
                  </a:lnTo>
                  <a:lnTo>
                    <a:pt x="405118" y="142022"/>
                  </a:lnTo>
                  <a:lnTo>
                    <a:pt x="775150" y="142022"/>
                  </a:lnTo>
                  <a:lnTo>
                    <a:pt x="739279" y="93386"/>
                  </a:lnTo>
                  <a:lnTo>
                    <a:pt x="703772" y="63492"/>
                  </a:lnTo>
                  <a:lnTo>
                    <a:pt x="662306" y="40104"/>
                  </a:lnTo>
                  <a:lnTo>
                    <a:pt x="602225" y="25124"/>
                  </a:lnTo>
                  <a:close/>
                </a:path>
              </a:pathLst>
            </a:custGeom>
            <a:solidFill>
              <a:srgbClr val="C00000"/>
            </a:solidFill>
          </p:spPr>
          <p:txBody>
            <a:bodyPr wrap="square" lIns="0" tIns="0" rIns="0" bIns="0" rtlCol="0"/>
            <a:lstStyle/>
            <a:p>
              <a:endParaRPr dirty="0"/>
            </a:p>
          </p:txBody>
        </p:sp>
        <p:sp>
          <p:nvSpPr>
            <p:cNvPr id="45" name="object 36"/>
            <p:cNvSpPr txBox="1"/>
            <p:nvPr/>
          </p:nvSpPr>
          <p:spPr>
            <a:xfrm>
              <a:off x="7865562" y="3294296"/>
              <a:ext cx="2659871"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10,000 </a:t>
              </a:r>
              <a:r>
                <a:rPr sz="2400" b="1" spc="-5" dirty="0" smtClean="0">
                  <a:solidFill>
                    <a:srgbClr val="C00000"/>
                  </a:solidFill>
                  <a:latin typeface="Arial"/>
                  <a:cs typeface="Arial"/>
                </a:rPr>
                <a:t>JOBS</a:t>
              </a:r>
              <a:endParaRPr lang="en-GB" sz="2400" b="1" spc="-5" dirty="0" smtClean="0">
                <a:solidFill>
                  <a:srgbClr val="C00000"/>
                </a:solidFill>
                <a:latin typeface="Arial"/>
                <a:cs typeface="Arial"/>
              </a:endParaRPr>
            </a:p>
            <a:p>
              <a:pPr algn="ctr">
                <a:lnSpc>
                  <a:spcPct val="100000"/>
                </a:lnSpc>
              </a:pPr>
              <a:r>
                <a:rPr lang="en-GB" sz="2000" b="1" spc="-5" dirty="0" smtClean="0">
                  <a:solidFill>
                    <a:srgbClr val="FF9999"/>
                  </a:solidFill>
                  <a:latin typeface="Arial"/>
                  <a:cs typeface="Arial"/>
                </a:rPr>
                <a:t>Health and Social Care</a:t>
              </a:r>
              <a:endParaRPr sz="2000" b="1" dirty="0">
                <a:solidFill>
                  <a:srgbClr val="FF9999"/>
                </a:solidFill>
                <a:latin typeface="Arial"/>
                <a:cs typeface="Arial"/>
              </a:endParaRPr>
            </a:p>
          </p:txBody>
        </p:sp>
        <p:sp>
          <p:nvSpPr>
            <p:cNvPr id="46" name="object 38"/>
            <p:cNvSpPr txBox="1"/>
            <p:nvPr/>
          </p:nvSpPr>
          <p:spPr>
            <a:xfrm>
              <a:off x="1374926" y="3235203"/>
              <a:ext cx="2375538" cy="984885"/>
            </a:xfrm>
            <a:prstGeom prst="rect">
              <a:avLst/>
            </a:prstGeom>
          </p:spPr>
          <p:txBody>
            <a:bodyPr vert="horz" wrap="square" lIns="0" tIns="0" rIns="0" bIns="0" rtlCol="0">
              <a:spAutoFit/>
            </a:bodyPr>
            <a:lstStyle/>
            <a:p>
              <a:pPr algn="ctr">
                <a:lnSpc>
                  <a:spcPct val="100000"/>
                </a:lnSpc>
              </a:pPr>
              <a:r>
                <a:rPr lang="en-GB" sz="2400" b="1" dirty="0" smtClean="0">
                  <a:solidFill>
                    <a:srgbClr val="C00000"/>
                  </a:solidFill>
                  <a:latin typeface="Arial"/>
                  <a:cs typeface="Arial"/>
                </a:rPr>
                <a:t>14,000 </a:t>
              </a:r>
              <a:r>
                <a:rPr sz="2400" b="1" spc="-5" dirty="0" smtClean="0">
                  <a:solidFill>
                    <a:srgbClr val="C00000"/>
                  </a:solidFill>
                  <a:latin typeface="Arial"/>
                  <a:cs typeface="Arial"/>
                </a:rPr>
                <a:t>JOBS</a:t>
              </a:r>
              <a:endParaRPr lang="en-GB" sz="2400" dirty="0">
                <a:solidFill>
                  <a:srgbClr val="C00000"/>
                </a:solidFill>
                <a:latin typeface="Arial"/>
                <a:cs typeface="Arial"/>
              </a:endParaRPr>
            </a:p>
            <a:p>
              <a:pPr algn="ctr">
                <a:lnSpc>
                  <a:spcPct val="100000"/>
                </a:lnSpc>
              </a:pPr>
              <a:r>
                <a:rPr lang="en-GB" sz="2000" b="1" spc="-5" dirty="0" smtClean="0">
                  <a:solidFill>
                    <a:srgbClr val="FF7C80"/>
                  </a:solidFill>
                  <a:latin typeface="Arial"/>
                  <a:cs typeface="Arial"/>
                </a:rPr>
                <a:t>Advanced Manufacturing</a:t>
              </a:r>
              <a:endParaRPr sz="2000" b="1" dirty="0">
                <a:solidFill>
                  <a:srgbClr val="FF7C80"/>
                </a:solidFill>
                <a:latin typeface="Arial"/>
                <a:cs typeface="Arial"/>
              </a:endParaRPr>
            </a:p>
          </p:txBody>
        </p:sp>
        <p:sp>
          <p:nvSpPr>
            <p:cNvPr id="47" name="object 43"/>
            <p:cNvSpPr/>
            <p:nvPr/>
          </p:nvSpPr>
          <p:spPr>
            <a:xfrm>
              <a:off x="2056164" y="1999677"/>
              <a:ext cx="948004" cy="1150322"/>
            </a:xfrm>
            <a:custGeom>
              <a:avLst/>
              <a:gdLst/>
              <a:ahLst/>
              <a:cxnLst/>
              <a:rect l="l" t="t" r="r" b="b"/>
              <a:pathLst>
                <a:path w="520700" h="631825">
                  <a:moveTo>
                    <a:pt x="96215" y="0"/>
                  </a:moveTo>
                  <a:lnTo>
                    <a:pt x="0" y="0"/>
                  </a:lnTo>
                  <a:lnTo>
                    <a:pt x="0" y="631558"/>
                  </a:lnTo>
                  <a:lnTo>
                    <a:pt x="520293" y="631558"/>
                  </a:lnTo>
                  <a:lnTo>
                    <a:pt x="520293" y="276694"/>
                  </a:lnTo>
                  <a:lnTo>
                    <a:pt x="104165" y="276694"/>
                  </a:lnTo>
                  <a:lnTo>
                    <a:pt x="96215" y="0"/>
                  </a:lnTo>
                  <a:close/>
                </a:path>
                <a:path w="520700" h="631825">
                  <a:moveTo>
                    <a:pt x="249618" y="184264"/>
                  </a:moveTo>
                  <a:lnTo>
                    <a:pt x="151955" y="276694"/>
                  </a:lnTo>
                  <a:lnTo>
                    <a:pt x="520293" y="276694"/>
                  </a:lnTo>
                  <a:lnTo>
                    <a:pt x="520293" y="269659"/>
                  </a:lnTo>
                  <a:lnTo>
                    <a:pt x="249618" y="269659"/>
                  </a:lnTo>
                  <a:lnTo>
                    <a:pt x="249618" y="184264"/>
                  </a:lnTo>
                  <a:close/>
                </a:path>
                <a:path w="520700" h="631825">
                  <a:moveTo>
                    <a:pt x="339851" y="184264"/>
                  </a:moveTo>
                  <a:lnTo>
                    <a:pt x="249618" y="269659"/>
                  </a:lnTo>
                  <a:lnTo>
                    <a:pt x="339851" y="269659"/>
                  </a:lnTo>
                  <a:lnTo>
                    <a:pt x="339851" y="184264"/>
                  </a:lnTo>
                  <a:close/>
                </a:path>
                <a:path w="520700" h="631825">
                  <a:moveTo>
                    <a:pt x="430060" y="184264"/>
                  </a:moveTo>
                  <a:lnTo>
                    <a:pt x="339851" y="269659"/>
                  </a:lnTo>
                  <a:lnTo>
                    <a:pt x="430060" y="269659"/>
                  </a:lnTo>
                  <a:lnTo>
                    <a:pt x="430060" y="184264"/>
                  </a:lnTo>
                  <a:close/>
                </a:path>
                <a:path w="520700" h="631825">
                  <a:moveTo>
                    <a:pt x="520293" y="184264"/>
                  </a:moveTo>
                  <a:lnTo>
                    <a:pt x="430060" y="269659"/>
                  </a:lnTo>
                  <a:lnTo>
                    <a:pt x="520293" y="269659"/>
                  </a:lnTo>
                  <a:lnTo>
                    <a:pt x="520293" y="184264"/>
                  </a:lnTo>
                  <a:close/>
                </a:path>
              </a:pathLst>
            </a:custGeom>
            <a:solidFill>
              <a:srgbClr val="C00000"/>
            </a:solidFill>
          </p:spPr>
          <p:txBody>
            <a:bodyPr wrap="square" lIns="0" tIns="0" rIns="0" bIns="0" rtlCol="0"/>
            <a:lstStyle/>
            <a:p>
              <a:endParaRPr dirty="0"/>
            </a:p>
          </p:txBody>
        </p:sp>
        <p:sp>
          <p:nvSpPr>
            <p:cNvPr id="48" name="object 48"/>
            <p:cNvSpPr/>
            <p:nvPr/>
          </p:nvSpPr>
          <p:spPr>
            <a:xfrm>
              <a:off x="2190272" y="1544662"/>
              <a:ext cx="679788" cy="383826"/>
            </a:xfrm>
            <a:custGeom>
              <a:avLst/>
              <a:gdLst/>
              <a:ahLst/>
              <a:cxnLst/>
              <a:rect l="l" t="t" r="r" b="b"/>
              <a:pathLst>
                <a:path w="373379" h="210819">
                  <a:moveTo>
                    <a:pt x="101599" y="48018"/>
                  </a:moveTo>
                  <a:lnTo>
                    <a:pt x="74991" y="53386"/>
                  </a:lnTo>
                  <a:lnTo>
                    <a:pt x="53265" y="68025"/>
                  </a:lnTo>
                  <a:lnTo>
                    <a:pt x="38618" y="89739"/>
                  </a:lnTo>
                  <a:lnTo>
                    <a:pt x="33248" y="116332"/>
                  </a:lnTo>
                  <a:lnTo>
                    <a:pt x="33362" y="120002"/>
                  </a:lnTo>
                  <a:lnTo>
                    <a:pt x="20022" y="126318"/>
                  </a:lnTo>
                  <a:lnTo>
                    <a:pt x="9456" y="136369"/>
                  </a:lnTo>
                  <a:lnTo>
                    <a:pt x="2503" y="149320"/>
                  </a:lnTo>
                  <a:lnTo>
                    <a:pt x="0" y="164338"/>
                  </a:lnTo>
                  <a:lnTo>
                    <a:pt x="3631" y="182324"/>
                  </a:lnTo>
                  <a:lnTo>
                    <a:pt x="13531" y="197005"/>
                  </a:lnTo>
                  <a:lnTo>
                    <a:pt x="28214" y="206900"/>
                  </a:lnTo>
                  <a:lnTo>
                    <a:pt x="46189" y="210527"/>
                  </a:lnTo>
                  <a:lnTo>
                    <a:pt x="59634" y="208537"/>
                  </a:lnTo>
                  <a:lnTo>
                    <a:pt x="71516" y="202955"/>
                  </a:lnTo>
                  <a:lnTo>
                    <a:pt x="81251" y="194368"/>
                  </a:lnTo>
                  <a:lnTo>
                    <a:pt x="88252" y="183362"/>
                  </a:lnTo>
                  <a:lnTo>
                    <a:pt x="156347" y="183362"/>
                  </a:lnTo>
                  <a:lnTo>
                    <a:pt x="161087" y="179085"/>
                  </a:lnTo>
                  <a:lnTo>
                    <a:pt x="168008" y="167779"/>
                  </a:lnTo>
                  <a:lnTo>
                    <a:pt x="229440" y="167779"/>
                  </a:lnTo>
                  <a:lnTo>
                    <a:pt x="236385" y="164584"/>
                  </a:lnTo>
                  <a:lnTo>
                    <a:pt x="250697" y="152282"/>
                  </a:lnTo>
                  <a:lnTo>
                    <a:pt x="261150" y="136486"/>
                  </a:lnTo>
                  <a:lnTo>
                    <a:pt x="275849" y="133912"/>
                  </a:lnTo>
                  <a:lnTo>
                    <a:pt x="289286" y="128373"/>
                  </a:lnTo>
                  <a:lnTo>
                    <a:pt x="301105" y="120225"/>
                  </a:lnTo>
                  <a:lnTo>
                    <a:pt x="310946" y="109829"/>
                  </a:lnTo>
                  <a:lnTo>
                    <a:pt x="340772" y="109829"/>
                  </a:lnTo>
                  <a:lnTo>
                    <a:pt x="344834" y="109009"/>
                  </a:lnTo>
                  <a:lnTo>
                    <a:pt x="359500" y="99117"/>
                  </a:lnTo>
                  <a:lnTo>
                    <a:pt x="369386" y="84443"/>
                  </a:lnTo>
                  <a:lnTo>
                    <a:pt x="373011" y="66471"/>
                  </a:lnTo>
                  <a:lnTo>
                    <a:pt x="370840" y="55714"/>
                  </a:lnTo>
                  <a:lnTo>
                    <a:pt x="133045" y="55714"/>
                  </a:lnTo>
                  <a:lnTo>
                    <a:pt x="125754" y="52433"/>
                  </a:lnTo>
                  <a:lnTo>
                    <a:pt x="118041" y="50018"/>
                  </a:lnTo>
                  <a:lnTo>
                    <a:pt x="109969" y="48528"/>
                  </a:lnTo>
                  <a:lnTo>
                    <a:pt x="101599" y="48018"/>
                  </a:lnTo>
                  <a:close/>
                </a:path>
                <a:path w="373379" h="210819">
                  <a:moveTo>
                    <a:pt x="156347" y="183362"/>
                  </a:moveTo>
                  <a:lnTo>
                    <a:pt x="88252" y="183362"/>
                  </a:lnTo>
                  <a:lnTo>
                    <a:pt x="90525" y="183819"/>
                  </a:lnTo>
                  <a:lnTo>
                    <a:pt x="92862" y="184162"/>
                  </a:lnTo>
                  <a:lnTo>
                    <a:pt x="95224" y="184353"/>
                  </a:lnTo>
                  <a:lnTo>
                    <a:pt x="101763" y="189126"/>
                  </a:lnTo>
                  <a:lnTo>
                    <a:pt x="109096" y="192705"/>
                  </a:lnTo>
                  <a:lnTo>
                    <a:pt x="117080" y="194952"/>
                  </a:lnTo>
                  <a:lnTo>
                    <a:pt x="125577" y="195732"/>
                  </a:lnTo>
                  <a:lnTo>
                    <a:pt x="139249" y="193677"/>
                  </a:lnTo>
                  <a:lnTo>
                    <a:pt x="151293" y="187923"/>
                  </a:lnTo>
                  <a:lnTo>
                    <a:pt x="156347" y="183362"/>
                  </a:lnTo>
                  <a:close/>
                </a:path>
                <a:path w="373379" h="210819">
                  <a:moveTo>
                    <a:pt x="229440" y="167779"/>
                  </a:moveTo>
                  <a:lnTo>
                    <a:pt x="168008" y="167779"/>
                  </a:lnTo>
                  <a:lnTo>
                    <a:pt x="175300" y="171035"/>
                  </a:lnTo>
                  <a:lnTo>
                    <a:pt x="183008" y="173429"/>
                  </a:lnTo>
                  <a:lnTo>
                    <a:pt x="191080" y="174907"/>
                  </a:lnTo>
                  <a:lnTo>
                    <a:pt x="199466" y="175412"/>
                  </a:lnTo>
                  <a:lnTo>
                    <a:pt x="219034" y="172568"/>
                  </a:lnTo>
                  <a:lnTo>
                    <a:pt x="229440" y="167779"/>
                  </a:lnTo>
                  <a:close/>
                </a:path>
                <a:path w="373379" h="210819">
                  <a:moveTo>
                    <a:pt x="340772" y="109829"/>
                  </a:moveTo>
                  <a:lnTo>
                    <a:pt x="310946" y="109829"/>
                  </a:lnTo>
                  <a:lnTo>
                    <a:pt x="315912" y="111645"/>
                  </a:lnTo>
                  <a:lnTo>
                    <a:pt x="321271" y="112636"/>
                  </a:lnTo>
                  <a:lnTo>
                    <a:pt x="326872" y="112636"/>
                  </a:lnTo>
                  <a:lnTo>
                    <a:pt x="340772" y="109829"/>
                  </a:lnTo>
                  <a:close/>
                </a:path>
                <a:path w="373379" h="210819">
                  <a:moveTo>
                    <a:pt x="198869" y="18465"/>
                  </a:moveTo>
                  <a:lnTo>
                    <a:pt x="193890" y="18465"/>
                  </a:lnTo>
                  <a:lnTo>
                    <a:pt x="174791" y="21176"/>
                  </a:lnTo>
                  <a:lnTo>
                    <a:pt x="157776" y="28798"/>
                  </a:lnTo>
                  <a:lnTo>
                    <a:pt x="143607" y="40566"/>
                  </a:lnTo>
                  <a:lnTo>
                    <a:pt x="133045" y="55714"/>
                  </a:lnTo>
                  <a:lnTo>
                    <a:pt x="370840" y="55714"/>
                  </a:lnTo>
                  <a:lnTo>
                    <a:pt x="369386" y="48512"/>
                  </a:lnTo>
                  <a:lnTo>
                    <a:pt x="359500" y="33842"/>
                  </a:lnTo>
                  <a:lnTo>
                    <a:pt x="344972" y="24041"/>
                  </a:lnTo>
                  <a:lnTo>
                    <a:pt x="308686" y="24041"/>
                  </a:lnTo>
                  <a:lnTo>
                    <a:pt x="304449" y="20015"/>
                  </a:lnTo>
                  <a:lnTo>
                    <a:pt x="208381" y="20015"/>
                  </a:lnTo>
                  <a:lnTo>
                    <a:pt x="203707" y="19011"/>
                  </a:lnTo>
                  <a:lnTo>
                    <a:pt x="198869" y="18465"/>
                  </a:lnTo>
                  <a:close/>
                </a:path>
                <a:path w="373379" h="210819">
                  <a:moveTo>
                    <a:pt x="326872" y="20320"/>
                  </a:moveTo>
                  <a:lnTo>
                    <a:pt x="320408" y="20320"/>
                  </a:lnTo>
                  <a:lnTo>
                    <a:pt x="314274" y="21653"/>
                  </a:lnTo>
                  <a:lnTo>
                    <a:pt x="308686" y="24041"/>
                  </a:lnTo>
                  <a:lnTo>
                    <a:pt x="344972" y="24041"/>
                  </a:lnTo>
                  <a:lnTo>
                    <a:pt x="344834" y="23948"/>
                  </a:lnTo>
                  <a:lnTo>
                    <a:pt x="326872" y="20320"/>
                  </a:lnTo>
                  <a:close/>
                </a:path>
                <a:path w="373379" h="210819">
                  <a:moveTo>
                    <a:pt x="256679" y="0"/>
                  </a:moveTo>
                  <a:lnTo>
                    <a:pt x="242909" y="1391"/>
                  </a:lnTo>
                  <a:lnTo>
                    <a:pt x="230087" y="5378"/>
                  </a:lnTo>
                  <a:lnTo>
                    <a:pt x="218487" y="11680"/>
                  </a:lnTo>
                  <a:lnTo>
                    <a:pt x="208381" y="20015"/>
                  </a:lnTo>
                  <a:lnTo>
                    <a:pt x="304449" y="20015"/>
                  </a:lnTo>
                  <a:lnTo>
                    <a:pt x="298202" y="14080"/>
                  </a:lnTo>
                  <a:lnTo>
                    <a:pt x="285797" y="6505"/>
                  </a:lnTo>
                  <a:lnTo>
                    <a:pt x="271835" y="1688"/>
                  </a:lnTo>
                  <a:lnTo>
                    <a:pt x="256679" y="0"/>
                  </a:lnTo>
                  <a:close/>
                </a:path>
              </a:pathLst>
            </a:custGeom>
            <a:solidFill>
              <a:srgbClr val="FF9999"/>
            </a:solidFill>
          </p:spPr>
          <p:txBody>
            <a:bodyPr wrap="square" lIns="0" tIns="0" rIns="0" bIns="0" rtlCol="0"/>
            <a:lstStyle/>
            <a:p>
              <a:endParaRPr dirty="0"/>
            </a:p>
          </p:txBody>
        </p:sp>
        <p:sp>
          <p:nvSpPr>
            <p:cNvPr id="49" name="object 49"/>
            <p:cNvSpPr/>
            <p:nvPr/>
          </p:nvSpPr>
          <p:spPr>
            <a:xfrm>
              <a:off x="3781281" y="5331272"/>
              <a:ext cx="272206" cy="133890"/>
            </a:xfrm>
            <a:custGeom>
              <a:avLst/>
              <a:gdLst/>
              <a:ahLst/>
              <a:cxnLst/>
              <a:rect l="l" t="t" r="r" b="b"/>
              <a:pathLst>
                <a:path w="156209" h="76835">
                  <a:moveTo>
                    <a:pt x="119761" y="0"/>
                  </a:moveTo>
                  <a:lnTo>
                    <a:pt x="0" y="0"/>
                  </a:lnTo>
                  <a:lnTo>
                    <a:pt x="21844" y="22698"/>
                  </a:lnTo>
                  <a:lnTo>
                    <a:pt x="46058" y="43157"/>
                  </a:lnTo>
                  <a:lnTo>
                    <a:pt x="72521" y="61136"/>
                  </a:lnTo>
                  <a:lnTo>
                    <a:pt x="101117" y="76390"/>
                  </a:lnTo>
                  <a:lnTo>
                    <a:pt x="156210" y="16281"/>
                  </a:lnTo>
                  <a:lnTo>
                    <a:pt x="146785" y="12796"/>
                  </a:lnTo>
                  <a:lnTo>
                    <a:pt x="137566" y="8907"/>
                  </a:lnTo>
                  <a:lnTo>
                    <a:pt x="128556" y="4635"/>
                  </a:lnTo>
                  <a:lnTo>
                    <a:pt x="119761" y="0"/>
                  </a:lnTo>
                  <a:close/>
                </a:path>
              </a:pathLst>
            </a:custGeom>
            <a:solidFill>
              <a:srgbClr val="C00000"/>
            </a:solidFill>
          </p:spPr>
          <p:txBody>
            <a:bodyPr wrap="square" lIns="0" tIns="0" rIns="0" bIns="0" rtlCol="0"/>
            <a:lstStyle/>
            <a:p>
              <a:endParaRPr dirty="0"/>
            </a:p>
          </p:txBody>
        </p:sp>
        <p:sp>
          <p:nvSpPr>
            <p:cNvPr id="50" name="object 50"/>
            <p:cNvSpPr/>
            <p:nvPr/>
          </p:nvSpPr>
          <p:spPr>
            <a:xfrm>
              <a:off x="3832592" y="5330763"/>
              <a:ext cx="701538" cy="334171"/>
            </a:xfrm>
            <a:custGeom>
              <a:avLst/>
              <a:gdLst/>
              <a:ahLst/>
              <a:cxnLst/>
              <a:rect l="l" t="t" r="r" b="b"/>
              <a:pathLst>
                <a:path w="402590" h="191770">
                  <a:moveTo>
                    <a:pt x="201282" y="0"/>
                  </a:moveTo>
                  <a:lnTo>
                    <a:pt x="171041" y="6266"/>
                  </a:lnTo>
                  <a:lnTo>
                    <a:pt x="144894" y="24898"/>
                  </a:lnTo>
                  <a:lnTo>
                    <a:pt x="5544" y="176256"/>
                  </a:lnTo>
                  <a:lnTo>
                    <a:pt x="0" y="182302"/>
                  </a:lnTo>
                  <a:lnTo>
                    <a:pt x="4356" y="191509"/>
                  </a:lnTo>
                  <a:lnTo>
                    <a:pt x="398208" y="191509"/>
                  </a:lnTo>
                  <a:lnTo>
                    <a:pt x="402564" y="182391"/>
                  </a:lnTo>
                  <a:lnTo>
                    <a:pt x="335176" y="109048"/>
                  </a:lnTo>
                  <a:lnTo>
                    <a:pt x="201282" y="109048"/>
                  </a:lnTo>
                  <a:lnTo>
                    <a:pt x="186397" y="106043"/>
                  </a:lnTo>
                  <a:lnTo>
                    <a:pt x="174242" y="97848"/>
                  </a:lnTo>
                  <a:lnTo>
                    <a:pt x="166047" y="85693"/>
                  </a:lnTo>
                  <a:lnTo>
                    <a:pt x="163042" y="70808"/>
                  </a:lnTo>
                  <a:lnTo>
                    <a:pt x="166047" y="55921"/>
                  </a:lnTo>
                  <a:lnTo>
                    <a:pt x="174242" y="43762"/>
                  </a:lnTo>
                  <a:lnTo>
                    <a:pt x="186397" y="35563"/>
                  </a:lnTo>
                  <a:lnTo>
                    <a:pt x="201282" y="32556"/>
                  </a:lnTo>
                  <a:lnTo>
                    <a:pt x="264882" y="32556"/>
                  </a:lnTo>
                  <a:lnTo>
                    <a:pt x="257670" y="24707"/>
                  </a:lnTo>
                  <a:lnTo>
                    <a:pt x="231522" y="6135"/>
                  </a:lnTo>
                  <a:lnTo>
                    <a:pt x="201282" y="0"/>
                  </a:lnTo>
                  <a:close/>
                </a:path>
                <a:path w="402590" h="191770">
                  <a:moveTo>
                    <a:pt x="264882" y="32556"/>
                  </a:moveTo>
                  <a:lnTo>
                    <a:pt x="201282" y="32556"/>
                  </a:lnTo>
                  <a:lnTo>
                    <a:pt x="216167" y="35563"/>
                  </a:lnTo>
                  <a:lnTo>
                    <a:pt x="228322" y="43762"/>
                  </a:lnTo>
                  <a:lnTo>
                    <a:pt x="236517" y="55921"/>
                  </a:lnTo>
                  <a:lnTo>
                    <a:pt x="239522" y="70808"/>
                  </a:lnTo>
                  <a:lnTo>
                    <a:pt x="236517" y="85693"/>
                  </a:lnTo>
                  <a:lnTo>
                    <a:pt x="228322" y="97848"/>
                  </a:lnTo>
                  <a:lnTo>
                    <a:pt x="216167" y="106043"/>
                  </a:lnTo>
                  <a:lnTo>
                    <a:pt x="201282" y="109048"/>
                  </a:lnTo>
                  <a:lnTo>
                    <a:pt x="335176" y="109048"/>
                  </a:lnTo>
                  <a:lnTo>
                    <a:pt x="264882" y="32556"/>
                  </a:lnTo>
                  <a:close/>
                </a:path>
              </a:pathLst>
            </a:custGeom>
            <a:solidFill>
              <a:srgbClr val="C00000"/>
            </a:solidFill>
          </p:spPr>
          <p:txBody>
            <a:bodyPr wrap="square" lIns="0" tIns="0" rIns="0" bIns="0" rtlCol="0"/>
            <a:lstStyle/>
            <a:p>
              <a:endParaRPr dirty="0"/>
            </a:p>
          </p:txBody>
        </p:sp>
        <p:sp>
          <p:nvSpPr>
            <p:cNvPr id="51" name="object 51"/>
            <p:cNvSpPr/>
            <p:nvPr/>
          </p:nvSpPr>
          <p:spPr>
            <a:xfrm>
              <a:off x="3958796" y="4828914"/>
              <a:ext cx="244542" cy="303188"/>
            </a:xfrm>
            <a:custGeom>
              <a:avLst/>
              <a:gdLst/>
              <a:ahLst/>
              <a:cxnLst/>
              <a:rect l="l" t="t" r="r" b="b"/>
              <a:pathLst>
                <a:path w="140334" h="173989">
                  <a:moveTo>
                    <a:pt x="10782" y="0"/>
                  </a:moveTo>
                  <a:lnTo>
                    <a:pt x="5829" y="18465"/>
                  </a:lnTo>
                  <a:lnTo>
                    <a:pt x="5356" y="26048"/>
                  </a:lnTo>
                  <a:lnTo>
                    <a:pt x="7743" y="32980"/>
                  </a:lnTo>
                  <a:lnTo>
                    <a:pt x="12555" y="38509"/>
                  </a:lnTo>
                  <a:lnTo>
                    <a:pt x="19354" y="41884"/>
                  </a:lnTo>
                  <a:lnTo>
                    <a:pt x="24460" y="43256"/>
                  </a:lnTo>
                  <a:lnTo>
                    <a:pt x="27482" y="48501"/>
                  </a:lnTo>
                  <a:lnTo>
                    <a:pt x="0" y="151053"/>
                  </a:lnTo>
                  <a:lnTo>
                    <a:pt x="3035" y="156298"/>
                  </a:lnTo>
                  <a:lnTo>
                    <a:pt x="68643" y="173875"/>
                  </a:lnTo>
                  <a:lnTo>
                    <a:pt x="73888" y="170853"/>
                  </a:lnTo>
                  <a:lnTo>
                    <a:pt x="101358" y="68300"/>
                  </a:lnTo>
                  <a:lnTo>
                    <a:pt x="106603" y="65265"/>
                  </a:lnTo>
                  <a:lnTo>
                    <a:pt x="124642" y="65265"/>
                  </a:lnTo>
                  <a:lnTo>
                    <a:pt x="126218" y="64722"/>
                  </a:lnTo>
                  <a:lnTo>
                    <a:pt x="131750" y="59911"/>
                  </a:lnTo>
                  <a:lnTo>
                    <a:pt x="135128" y="53111"/>
                  </a:lnTo>
                  <a:lnTo>
                    <a:pt x="140081" y="34645"/>
                  </a:lnTo>
                  <a:lnTo>
                    <a:pt x="10782" y="0"/>
                  </a:lnTo>
                  <a:close/>
                </a:path>
                <a:path w="140334" h="173989">
                  <a:moveTo>
                    <a:pt x="124642" y="65265"/>
                  </a:moveTo>
                  <a:lnTo>
                    <a:pt x="106603" y="65265"/>
                  </a:lnTo>
                  <a:lnTo>
                    <a:pt x="111709" y="66636"/>
                  </a:lnTo>
                  <a:lnTo>
                    <a:pt x="119286" y="67109"/>
                  </a:lnTo>
                  <a:lnTo>
                    <a:pt x="124642" y="65265"/>
                  </a:lnTo>
                  <a:close/>
                </a:path>
              </a:pathLst>
            </a:custGeom>
            <a:solidFill>
              <a:srgbClr val="C00000"/>
            </a:solidFill>
          </p:spPr>
          <p:txBody>
            <a:bodyPr wrap="square" lIns="0" tIns="0" rIns="0" bIns="0" rtlCol="0"/>
            <a:lstStyle/>
            <a:p>
              <a:endParaRPr dirty="0"/>
            </a:p>
          </p:txBody>
        </p:sp>
        <p:sp>
          <p:nvSpPr>
            <p:cNvPr id="52" name="object 52"/>
            <p:cNvSpPr/>
            <p:nvPr/>
          </p:nvSpPr>
          <p:spPr>
            <a:xfrm>
              <a:off x="4135903" y="4118453"/>
              <a:ext cx="271099" cy="129464"/>
            </a:xfrm>
            <a:custGeom>
              <a:avLst/>
              <a:gdLst/>
              <a:ahLst/>
              <a:cxnLst/>
              <a:rect l="l" t="t" r="r" b="b"/>
              <a:pathLst>
                <a:path w="155575" h="74295">
                  <a:moveTo>
                    <a:pt x="12928" y="0"/>
                  </a:moveTo>
                  <a:lnTo>
                    <a:pt x="7683" y="3022"/>
                  </a:lnTo>
                  <a:lnTo>
                    <a:pt x="0" y="31686"/>
                  </a:lnTo>
                  <a:lnTo>
                    <a:pt x="3022" y="36931"/>
                  </a:lnTo>
                  <a:lnTo>
                    <a:pt x="142519" y="74307"/>
                  </a:lnTo>
                  <a:lnTo>
                    <a:pt x="147764" y="71285"/>
                  </a:lnTo>
                  <a:lnTo>
                    <a:pt x="155448" y="42608"/>
                  </a:lnTo>
                  <a:lnTo>
                    <a:pt x="152425" y="37376"/>
                  </a:lnTo>
                  <a:lnTo>
                    <a:pt x="12928" y="0"/>
                  </a:lnTo>
                  <a:close/>
                </a:path>
              </a:pathLst>
            </a:custGeom>
            <a:solidFill>
              <a:srgbClr val="C00000"/>
            </a:solidFill>
          </p:spPr>
          <p:txBody>
            <a:bodyPr wrap="square" lIns="0" tIns="0" rIns="0" bIns="0" rtlCol="0"/>
            <a:lstStyle/>
            <a:p>
              <a:endParaRPr dirty="0"/>
            </a:p>
          </p:txBody>
        </p:sp>
        <p:sp>
          <p:nvSpPr>
            <p:cNvPr id="53" name="object 53"/>
            <p:cNvSpPr/>
            <p:nvPr/>
          </p:nvSpPr>
          <p:spPr>
            <a:xfrm>
              <a:off x="3700177" y="5231308"/>
              <a:ext cx="600844" cy="67498"/>
            </a:xfrm>
            <a:custGeom>
              <a:avLst/>
              <a:gdLst/>
              <a:ahLst/>
              <a:cxnLst/>
              <a:rect l="l" t="t" r="r" b="b"/>
              <a:pathLst>
                <a:path w="344804" h="38735">
                  <a:moveTo>
                    <a:pt x="337223" y="0"/>
                  </a:moveTo>
                  <a:lnTo>
                    <a:pt x="3505" y="0"/>
                  </a:lnTo>
                  <a:lnTo>
                    <a:pt x="88" y="3416"/>
                  </a:lnTo>
                  <a:lnTo>
                    <a:pt x="0" y="34289"/>
                  </a:lnTo>
                  <a:lnTo>
                    <a:pt x="3949" y="38239"/>
                  </a:lnTo>
                  <a:lnTo>
                    <a:pt x="337223" y="38239"/>
                  </a:lnTo>
                  <a:lnTo>
                    <a:pt x="344195" y="33096"/>
                  </a:lnTo>
                  <a:lnTo>
                    <a:pt x="344195" y="3416"/>
                  </a:lnTo>
                  <a:lnTo>
                    <a:pt x="337223" y="0"/>
                  </a:lnTo>
                  <a:close/>
                </a:path>
              </a:pathLst>
            </a:custGeom>
            <a:solidFill>
              <a:srgbClr val="FF9999"/>
            </a:solidFill>
          </p:spPr>
          <p:txBody>
            <a:bodyPr wrap="square" lIns="0" tIns="0" rIns="0" bIns="0" rtlCol="0"/>
            <a:lstStyle/>
            <a:p>
              <a:endParaRPr dirty="0"/>
            </a:p>
          </p:txBody>
        </p:sp>
        <p:sp>
          <p:nvSpPr>
            <p:cNvPr id="54" name="object 54"/>
            <p:cNvSpPr/>
            <p:nvPr/>
          </p:nvSpPr>
          <p:spPr>
            <a:xfrm>
              <a:off x="4313144" y="4578505"/>
              <a:ext cx="403882" cy="886326"/>
            </a:xfrm>
            <a:custGeom>
              <a:avLst/>
              <a:gdLst/>
              <a:ahLst/>
              <a:cxnLst/>
              <a:rect l="l" t="t" r="r" b="b"/>
              <a:pathLst>
                <a:path w="231775" h="508635">
                  <a:moveTo>
                    <a:pt x="125895" y="0"/>
                  </a:moveTo>
                  <a:lnTo>
                    <a:pt x="121953" y="20456"/>
                  </a:lnTo>
                  <a:lnTo>
                    <a:pt x="113909" y="39093"/>
                  </a:lnTo>
                  <a:lnTo>
                    <a:pt x="102260" y="55421"/>
                  </a:lnTo>
                  <a:lnTo>
                    <a:pt x="87503" y="68948"/>
                  </a:lnTo>
                  <a:lnTo>
                    <a:pt x="116144" y="103560"/>
                  </a:lnTo>
                  <a:lnTo>
                    <a:pt x="136741" y="141306"/>
                  </a:lnTo>
                  <a:lnTo>
                    <a:pt x="149533" y="181134"/>
                  </a:lnTo>
                  <a:lnTo>
                    <a:pt x="154765" y="221990"/>
                  </a:lnTo>
                  <a:lnTo>
                    <a:pt x="152677" y="262819"/>
                  </a:lnTo>
                  <a:lnTo>
                    <a:pt x="143512" y="302569"/>
                  </a:lnTo>
                  <a:lnTo>
                    <a:pt x="127512" y="340186"/>
                  </a:lnTo>
                  <a:lnTo>
                    <a:pt x="104918" y="374615"/>
                  </a:lnTo>
                  <a:lnTo>
                    <a:pt x="75974" y="404804"/>
                  </a:lnTo>
                  <a:lnTo>
                    <a:pt x="40920" y="429699"/>
                  </a:lnTo>
                  <a:lnTo>
                    <a:pt x="0" y="448246"/>
                  </a:lnTo>
                  <a:lnTo>
                    <a:pt x="55067" y="508317"/>
                  </a:lnTo>
                  <a:lnTo>
                    <a:pt x="95506" y="485640"/>
                  </a:lnTo>
                  <a:lnTo>
                    <a:pt x="130878" y="458250"/>
                  </a:lnTo>
                  <a:lnTo>
                    <a:pt x="161089" y="426801"/>
                  </a:lnTo>
                  <a:lnTo>
                    <a:pt x="186044" y="391948"/>
                  </a:lnTo>
                  <a:lnTo>
                    <a:pt x="205651" y="354344"/>
                  </a:lnTo>
                  <a:lnTo>
                    <a:pt x="219814" y="314643"/>
                  </a:lnTo>
                  <a:lnTo>
                    <a:pt x="228441" y="273499"/>
                  </a:lnTo>
                  <a:lnTo>
                    <a:pt x="231436" y="231565"/>
                  </a:lnTo>
                  <a:lnTo>
                    <a:pt x="228707" y="189496"/>
                  </a:lnTo>
                  <a:lnTo>
                    <a:pt x="220158" y="147945"/>
                  </a:lnTo>
                  <a:lnTo>
                    <a:pt x="205696" y="107566"/>
                  </a:lnTo>
                  <a:lnTo>
                    <a:pt x="185180" y="68948"/>
                  </a:lnTo>
                  <a:lnTo>
                    <a:pt x="158659" y="32939"/>
                  </a:lnTo>
                  <a:lnTo>
                    <a:pt x="125895" y="0"/>
                  </a:lnTo>
                  <a:close/>
                </a:path>
              </a:pathLst>
            </a:custGeom>
            <a:solidFill>
              <a:srgbClr val="C00000"/>
            </a:solidFill>
          </p:spPr>
          <p:txBody>
            <a:bodyPr wrap="square" lIns="0" tIns="0" rIns="0" bIns="0" rtlCol="0"/>
            <a:lstStyle/>
            <a:p>
              <a:endParaRPr dirty="0"/>
            </a:p>
          </p:txBody>
        </p:sp>
        <p:sp>
          <p:nvSpPr>
            <p:cNvPr id="55" name="object 55"/>
            <p:cNvSpPr/>
            <p:nvPr/>
          </p:nvSpPr>
          <p:spPr>
            <a:xfrm>
              <a:off x="4233312" y="4431591"/>
              <a:ext cx="266673" cy="266673"/>
            </a:xfrm>
            <a:custGeom>
              <a:avLst/>
              <a:gdLst/>
              <a:ahLst/>
              <a:cxnLst/>
              <a:rect l="l" t="t" r="r" b="b"/>
              <a:pathLst>
                <a:path w="153034" h="153035">
                  <a:moveTo>
                    <a:pt x="76492" y="0"/>
                  </a:moveTo>
                  <a:lnTo>
                    <a:pt x="46720" y="6011"/>
                  </a:lnTo>
                  <a:lnTo>
                    <a:pt x="22405" y="22405"/>
                  </a:lnTo>
                  <a:lnTo>
                    <a:pt x="6011" y="46720"/>
                  </a:lnTo>
                  <a:lnTo>
                    <a:pt x="0" y="76492"/>
                  </a:lnTo>
                  <a:lnTo>
                    <a:pt x="6011" y="106264"/>
                  </a:lnTo>
                  <a:lnTo>
                    <a:pt x="22405" y="130578"/>
                  </a:lnTo>
                  <a:lnTo>
                    <a:pt x="46720" y="146972"/>
                  </a:lnTo>
                  <a:lnTo>
                    <a:pt x="76492" y="152984"/>
                  </a:lnTo>
                  <a:lnTo>
                    <a:pt x="106264" y="146972"/>
                  </a:lnTo>
                  <a:lnTo>
                    <a:pt x="125713" y="133857"/>
                  </a:lnTo>
                  <a:lnTo>
                    <a:pt x="76492" y="133857"/>
                  </a:lnTo>
                  <a:lnTo>
                    <a:pt x="54160" y="129350"/>
                  </a:lnTo>
                  <a:lnTo>
                    <a:pt x="35926" y="117057"/>
                  </a:lnTo>
                  <a:lnTo>
                    <a:pt x="23633" y="98823"/>
                  </a:lnTo>
                  <a:lnTo>
                    <a:pt x="19126" y="76492"/>
                  </a:lnTo>
                  <a:lnTo>
                    <a:pt x="23633" y="54160"/>
                  </a:lnTo>
                  <a:lnTo>
                    <a:pt x="35926" y="35926"/>
                  </a:lnTo>
                  <a:lnTo>
                    <a:pt x="54160" y="23633"/>
                  </a:lnTo>
                  <a:lnTo>
                    <a:pt x="76492" y="19126"/>
                  </a:lnTo>
                  <a:lnTo>
                    <a:pt x="125713" y="19126"/>
                  </a:lnTo>
                  <a:lnTo>
                    <a:pt x="106264" y="6011"/>
                  </a:lnTo>
                  <a:lnTo>
                    <a:pt x="76492" y="0"/>
                  </a:lnTo>
                  <a:close/>
                </a:path>
                <a:path w="153034" h="153035">
                  <a:moveTo>
                    <a:pt x="125713" y="19126"/>
                  </a:moveTo>
                  <a:lnTo>
                    <a:pt x="76492" y="19126"/>
                  </a:lnTo>
                  <a:lnTo>
                    <a:pt x="98823" y="23633"/>
                  </a:lnTo>
                  <a:lnTo>
                    <a:pt x="117057" y="35926"/>
                  </a:lnTo>
                  <a:lnTo>
                    <a:pt x="129350" y="54160"/>
                  </a:lnTo>
                  <a:lnTo>
                    <a:pt x="133858" y="76492"/>
                  </a:lnTo>
                  <a:lnTo>
                    <a:pt x="129350" y="98823"/>
                  </a:lnTo>
                  <a:lnTo>
                    <a:pt x="117057" y="117057"/>
                  </a:lnTo>
                  <a:lnTo>
                    <a:pt x="98823" y="129350"/>
                  </a:lnTo>
                  <a:lnTo>
                    <a:pt x="76492" y="133857"/>
                  </a:lnTo>
                  <a:lnTo>
                    <a:pt x="125713" y="133857"/>
                  </a:lnTo>
                  <a:lnTo>
                    <a:pt x="130578" y="130578"/>
                  </a:lnTo>
                  <a:lnTo>
                    <a:pt x="146972" y="106264"/>
                  </a:lnTo>
                  <a:lnTo>
                    <a:pt x="152984" y="76492"/>
                  </a:lnTo>
                  <a:lnTo>
                    <a:pt x="146972" y="46720"/>
                  </a:lnTo>
                  <a:lnTo>
                    <a:pt x="130578" y="22405"/>
                  </a:lnTo>
                  <a:lnTo>
                    <a:pt x="125713" y="19126"/>
                  </a:lnTo>
                  <a:close/>
                </a:path>
              </a:pathLst>
            </a:custGeom>
            <a:solidFill>
              <a:srgbClr val="FF9999"/>
            </a:solidFill>
          </p:spPr>
          <p:txBody>
            <a:bodyPr wrap="square" lIns="0" tIns="0" rIns="0" bIns="0" rtlCol="0"/>
            <a:lstStyle/>
            <a:p>
              <a:endParaRPr dirty="0"/>
            </a:p>
          </p:txBody>
        </p:sp>
        <p:sp>
          <p:nvSpPr>
            <p:cNvPr id="56" name="object 56"/>
            <p:cNvSpPr/>
            <p:nvPr/>
          </p:nvSpPr>
          <p:spPr>
            <a:xfrm>
              <a:off x="4299956" y="4498248"/>
              <a:ext cx="133890" cy="133890"/>
            </a:xfrm>
            <a:custGeom>
              <a:avLst/>
              <a:gdLst/>
              <a:ahLst/>
              <a:cxnLst/>
              <a:rect l="l" t="t" r="r" b="b"/>
              <a:pathLst>
                <a:path w="76834" h="76835">
                  <a:moveTo>
                    <a:pt x="38252" y="0"/>
                  </a:moveTo>
                  <a:lnTo>
                    <a:pt x="23365" y="3004"/>
                  </a:lnTo>
                  <a:lnTo>
                    <a:pt x="11206" y="11199"/>
                  </a:lnTo>
                  <a:lnTo>
                    <a:pt x="3006" y="23354"/>
                  </a:lnTo>
                  <a:lnTo>
                    <a:pt x="0" y="38239"/>
                  </a:lnTo>
                  <a:lnTo>
                    <a:pt x="3006" y="53124"/>
                  </a:lnTo>
                  <a:lnTo>
                    <a:pt x="11206" y="65279"/>
                  </a:lnTo>
                  <a:lnTo>
                    <a:pt x="23365" y="73474"/>
                  </a:lnTo>
                  <a:lnTo>
                    <a:pt x="38252" y="76479"/>
                  </a:lnTo>
                  <a:lnTo>
                    <a:pt x="53137" y="73474"/>
                  </a:lnTo>
                  <a:lnTo>
                    <a:pt x="65292" y="65279"/>
                  </a:lnTo>
                  <a:lnTo>
                    <a:pt x="73487" y="53124"/>
                  </a:lnTo>
                  <a:lnTo>
                    <a:pt x="76492" y="38239"/>
                  </a:lnTo>
                  <a:lnTo>
                    <a:pt x="73487" y="23354"/>
                  </a:lnTo>
                  <a:lnTo>
                    <a:pt x="65292" y="11199"/>
                  </a:lnTo>
                  <a:lnTo>
                    <a:pt x="53137" y="3004"/>
                  </a:lnTo>
                  <a:lnTo>
                    <a:pt x="38252" y="0"/>
                  </a:lnTo>
                  <a:close/>
                </a:path>
              </a:pathLst>
            </a:custGeom>
            <a:solidFill>
              <a:srgbClr val="C00000"/>
            </a:solidFill>
          </p:spPr>
          <p:txBody>
            <a:bodyPr wrap="square" lIns="0" tIns="0" rIns="0" bIns="0" rtlCol="0"/>
            <a:lstStyle/>
            <a:p>
              <a:endParaRPr dirty="0"/>
            </a:p>
          </p:txBody>
        </p:sp>
        <p:sp>
          <p:nvSpPr>
            <p:cNvPr id="57" name="object 57"/>
            <p:cNvSpPr/>
            <p:nvPr/>
          </p:nvSpPr>
          <p:spPr>
            <a:xfrm>
              <a:off x="3985668" y="4224974"/>
              <a:ext cx="381752" cy="641785"/>
            </a:xfrm>
            <a:custGeom>
              <a:avLst/>
              <a:gdLst/>
              <a:ahLst/>
              <a:cxnLst/>
              <a:rect l="l" t="t" r="r" b="b"/>
              <a:pathLst>
                <a:path w="219075" h="368300">
                  <a:moveTo>
                    <a:pt x="89255" y="0"/>
                  </a:moveTo>
                  <a:lnTo>
                    <a:pt x="0" y="333095"/>
                  </a:lnTo>
                  <a:lnTo>
                    <a:pt x="129298" y="367741"/>
                  </a:lnTo>
                  <a:lnTo>
                    <a:pt x="155130" y="271297"/>
                  </a:lnTo>
                  <a:lnTo>
                    <a:pt x="129640" y="235537"/>
                  </a:lnTo>
                  <a:lnTo>
                    <a:pt x="122960" y="195025"/>
                  </a:lnTo>
                  <a:lnTo>
                    <a:pt x="133455" y="155865"/>
                  </a:lnTo>
                  <a:lnTo>
                    <a:pt x="159489" y="124161"/>
                  </a:lnTo>
                  <a:lnTo>
                    <a:pt x="199428" y="106019"/>
                  </a:lnTo>
                  <a:lnTo>
                    <a:pt x="218554" y="34645"/>
                  </a:lnTo>
                  <a:lnTo>
                    <a:pt x="89255" y="0"/>
                  </a:lnTo>
                  <a:close/>
                </a:path>
              </a:pathLst>
            </a:custGeom>
            <a:solidFill>
              <a:srgbClr val="FF9999"/>
            </a:solidFill>
          </p:spPr>
          <p:txBody>
            <a:bodyPr wrap="square" lIns="0" tIns="0" rIns="0" bIns="0" rtlCol="0"/>
            <a:lstStyle/>
            <a:p>
              <a:endParaRPr dirty="0"/>
            </a:p>
          </p:txBody>
        </p:sp>
        <p:grpSp>
          <p:nvGrpSpPr>
            <p:cNvPr id="58" name="Group 57"/>
            <p:cNvGrpSpPr/>
            <p:nvPr/>
          </p:nvGrpSpPr>
          <p:grpSpPr>
            <a:xfrm>
              <a:off x="5286284" y="1801189"/>
              <a:ext cx="1412509" cy="1412509"/>
              <a:chOff x="3100509" y="4635925"/>
              <a:chExt cx="989965" cy="989965"/>
            </a:xfrm>
          </p:grpSpPr>
          <p:sp>
            <p:nvSpPr>
              <p:cNvPr id="59" name="object 9"/>
              <p:cNvSpPr/>
              <p:nvPr/>
            </p:nvSpPr>
            <p:spPr>
              <a:xfrm>
                <a:off x="3100509" y="4635925"/>
                <a:ext cx="989965" cy="989965"/>
              </a:xfrm>
              <a:custGeom>
                <a:avLst/>
                <a:gdLst/>
                <a:ahLst/>
                <a:cxnLst/>
                <a:rect l="l" t="t" r="r" b="b"/>
                <a:pathLst>
                  <a:path w="989964" h="989965">
                    <a:moveTo>
                      <a:pt x="494880" y="0"/>
                    </a:moveTo>
                    <a:lnTo>
                      <a:pt x="447220" y="2265"/>
                    </a:lnTo>
                    <a:lnTo>
                      <a:pt x="400841" y="8923"/>
                    </a:lnTo>
                    <a:lnTo>
                      <a:pt x="355952" y="19766"/>
                    </a:lnTo>
                    <a:lnTo>
                      <a:pt x="312759" y="34587"/>
                    </a:lnTo>
                    <a:lnTo>
                      <a:pt x="271470" y="53178"/>
                    </a:lnTo>
                    <a:lnTo>
                      <a:pt x="232292" y="75333"/>
                    </a:lnTo>
                    <a:lnTo>
                      <a:pt x="195433" y="100843"/>
                    </a:lnTo>
                    <a:lnTo>
                      <a:pt x="161100" y="129501"/>
                    </a:lnTo>
                    <a:lnTo>
                      <a:pt x="129501" y="161100"/>
                    </a:lnTo>
                    <a:lnTo>
                      <a:pt x="100843" y="195433"/>
                    </a:lnTo>
                    <a:lnTo>
                      <a:pt x="75333" y="232292"/>
                    </a:lnTo>
                    <a:lnTo>
                      <a:pt x="53178" y="271470"/>
                    </a:lnTo>
                    <a:lnTo>
                      <a:pt x="34587" y="312759"/>
                    </a:lnTo>
                    <a:lnTo>
                      <a:pt x="19766" y="355952"/>
                    </a:lnTo>
                    <a:lnTo>
                      <a:pt x="8923" y="400841"/>
                    </a:lnTo>
                    <a:lnTo>
                      <a:pt x="2265" y="447220"/>
                    </a:lnTo>
                    <a:lnTo>
                      <a:pt x="0" y="494880"/>
                    </a:lnTo>
                    <a:lnTo>
                      <a:pt x="2265" y="542541"/>
                    </a:lnTo>
                    <a:lnTo>
                      <a:pt x="8923" y="588920"/>
                    </a:lnTo>
                    <a:lnTo>
                      <a:pt x="19766" y="633809"/>
                    </a:lnTo>
                    <a:lnTo>
                      <a:pt x="34587" y="677002"/>
                    </a:lnTo>
                    <a:lnTo>
                      <a:pt x="53178" y="718291"/>
                    </a:lnTo>
                    <a:lnTo>
                      <a:pt x="75333" y="757469"/>
                    </a:lnTo>
                    <a:lnTo>
                      <a:pt x="100843" y="794328"/>
                    </a:lnTo>
                    <a:lnTo>
                      <a:pt x="129501" y="828660"/>
                    </a:lnTo>
                    <a:lnTo>
                      <a:pt x="161100" y="860260"/>
                    </a:lnTo>
                    <a:lnTo>
                      <a:pt x="195433" y="888918"/>
                    </a:lnTo>
                    <a:lnTo>
                      <a:pt x="232292" y="914428"/>
                    </a:lnTo>
                    <a:lnTo>
                      <a:pt x="271470" y="936582"/>
                    </a:lnTo>
                    <a:lnTo>
                      <a:pt x="312759" y="955174"/>
                    </a:lnTo>
                    <a:lnTo>
                      <a:pt x="355952" y="969995"/>
                    </a:lnTo>
                    <a:lnTo>
                      <a:pt x="400841" y="980838"/>
                    </a:lnTo>
                    <a:lnTo>
                      <a:pt x="447220" y="987496"/>
                    </a:lnTo>
                    <a:lnTo>
                      <a:pt x="494880" y="989761"/>
                    </a:lnTo>
                    <a:lnTo>
                      <a:pt x="542541" y="987496"/>
                    </a:lnTo>
                    <a:lnTo>
                      <a:pt x="588920" y="980838"/>
                    </a:lnTo>
                    <a:lnTo>
                      <a:pt x="633809" y="969995"/>
                    </a:lnTo>
                    <a:lnTo>
                      <a:pt x="677002" y="955174"/>
                    </a:lnTo>
                    <a:lnTo>
                      <a:pt x="718291" y="936582"/>
                    </a:lnTo>
                    <a:lnTo>
                      <a:pt x="757469" y="914428"/>
                    </a:lnTo>
                    <a:lnTo>
                      <a:pt x="794328" y="888918"/>
                    </a:lnTo>
                    <a:lnTo>
                      <a:pt x="828660" y="860260"/>
                    </a:lnTo>
                    <a:lnTo>
                      <a:pt x="860260" y="828660"/>
                    </a:lnTo>
                    <a:lnTo>
                      <a:pt x="888918" y="794328"/>
                    </a:lnTo>
                    <a:lnTo>
                      <a:pt x="914428" y="757469"/>
                    </a:lnTo>
                    <a:lnTo>
                      <a:pt x="936582" y="718291"/>
                    </a:lnTo>
                    <a:lnTo>
                      <a:pt x="955174" y="677002"/>
                    </a:lnTo>
                    <a:lnTo>
                      <a:pt x="969995" y="633809"/>
                    </a:lnTo>
                    <a:lnTo>
                      <a:pt x="980838" y="588920"/>
                    </a:lnTo>
                    <a:lnTo>
                      <a:pt x="987496" y="542541"/>
                    </a:lnTo>
                    <a:lnTo>
                      <a:pt x="989761" y="494880"/>
                    </a:lnTo>
                    <a:lnTo>
                      <a:pt x="987496" y="447220"/>
                    </a:lnTo>
                    <a:lnTo>
                      <a:pt x="980838" y="400841"/>
                    </a:lnTo>
                    <a:lnTo>
                      <a:pt x="969995" y="355952"/>
                    </a:lnTo>
                    <a:lnTo>
                      <a:pt x="955174" y="312759"/>
                    </a:lnTo>
                    <a:lnTo>
                      <a:pt x="936582" y="271470"/>
                    </a:lnTo>
                    <a:lnTo>
                      <a:pt x="914428" y="232292"/>
                    </a:lnTo>
                    <a:lnTo>
                      <a:pt x="888918" y="195433"/>
                    </a:lnTo>
                    <a:lnTo>
                      <a:pt x="860260" y="161100"/>
                    </a:lnTo>
                    <a:lnTo>
                      <a:pt x="828660" y="129501"/>
                    </a:lnTo>
                    <a:lnTo>
                      <a:pt x="794328" y="100843"/>
                    </a:lnTo>
                    <a:lnTo>
                      <a:pt x="757469" y="75333"/>
                    </a:lnTo>
                    <a:lnTo>
                      <a:pt x="718291" y="53178"/>
                    </a:lnTo>
                    <a:lnTo>
                      <a:pt x="677002" y="34587"/>
                    </a:lnTo>
                    <a:lnTo>
                      <a:pt x="633809" y="19766"/>
                    </a:lnTo>
                    <a:lnTo>
                      <a:pt x="588920" y="8923"/>
                    </a:lnTo>
                    <a:lnTo>
                      <a:pt x="542541" y="2265"/>
                    </a:lnTo>
                    <a:lnTo>
                      <a:pt x="494880" y="0"/>
                    </a:lnTo>
                    <a:close/>
                  </a:path>
                </a:pathLst>
              </a:custGeom>
              <a:solidFill>
                <a:srgbClr val="C00000"/>
              </a:solidFill>
            </p:spPr>
            <p:txBody>
              <a:bodyPr wrap="square" lIns="0" tIns="0" rIns="0" bIns="0" rtlCol="0"/>
              <a:lstStyle/>
              <a:p>
                <a:endParaRPr dirty="0"/>
              </a:p>
            </p:txBody>
          </p:sp>
          <p:sp>
            <p:nvSpPr>
              <p:cNvPr id="60" name="object 10"/>
              <p:cNvSpPr/>
              <p:nvPr/>
            </p:nvSpPr>
            <p:spPr>
              <a:xfrm>
                <a:off x="3304586" y="4777426"/>
                <a:ext cx="439420" cy="591185"/>
              </a:xfrm>
              <a:custGeom>
                <a:avLst/>
                <a:gdLst/>
                <a:ahLst/>
                <a:cxnLst/>
                <a:rect l="l" t="t" r="r" b="b"/>
                <a:pathLst>
                  <a:path w="439420" h="591185">
                    <a:moveTo>
                      <a:pt x="295229" y="0"/>
                    </a:moveTo>
                    <a:lnTo>
                      <a:pt x="235372" y="12347"/>
                    </a:lnTo>
                    <a:lnTo>
                      <a:pt x="185561" y="49764"/>
                    </a:lnTo>
                    <a:lnTo>
                      <a:pt x="155842" y="112329"/>
                    </a:lnTo>
                    <a:lnTo>
                      <a:pt x="151656" y="153066"/>
                    </a:lnTo>
                    <a:lnTo>
                      <a:pt x="159213" y="228753"/>
                    </a:lnTo>
                    <a:lnTo>
                      <a:pt x="178793" y="282282"/>
                    </a:lnTo>
                    <a:lnTo>
                      <a:pt x="205762" y="317476"/>
                    </a:lnTo>
                    <a:lnTo>
                      <a:pt x="235488" y="338156"/>
                    </a:lnTo>
                    <a:lnTo>
                      <a:pt x="233607" y="353476"/>
                    </a:lnTo>
                    <a:lnTo>
                      <a:pt x="184628" y="406266"/>
                    </a:lnTo>
                    <a:lnTo>
                      <a:pt x="73610" y="417384"/>
                    </a:lnTo>
                    <a:lnTo>
                      <a:pt x="34282" y="433825"/>
                    </a:lnTo>
                    <a:lnTo>
                      <a:pt x="12411" y="461625"/>
                    </a:lnTo>
                    <a:lnTo>
                      <a:pt x="916" y="489034"/>
                    </a:lnTo>
                    <a:lnTo>
                      <a:pt x="0" y="512673"/>
                    </a:lnTo>
                    <a:lnTo>
                      <a:pt x="9860" y="529164"/>
                    </a:lnTo>
                    <a:lnTo>
                      <a:pt x="83631" y="564597"/>
                    </a:lnTo>
                    <a:lnTo>
                      <a:pt x="131684" y="576919"/>
                    </a:lnTo>
                    <a:lnTo>
                      <a:pt x="184850" y="585643"/>
                    </a:lnTo>
                    <a:lnTo>
                      <a:pt x="241381" y="590772"/>
                    </a:lnTo>
                    <a:lnTo>
                      <a:pt x="238926" y="579686"/>
                    </a:lnTo>
                    <a:lnTo>
                      <a:pt x="237139" y="568367"/>
                    </a:lnTo>
                    <a:lnTo>
                      <a:pt x="236048" y="556837"/>
                    </a:lnTo>
                    <a:lnTo>
                      <a:pt x="235679" y="545115"/>
                    </a:lnTo>
                    <a:lnTo>
                      <a:pt x="241657" y="498367"/>
                    </a:lnTo>
                    <a:lnTo>
                      <a:pt x="258579" y="455999"/>
                    </a:lnTo>
                    <a:lnTo>
                      <a:pt x="284925" y="419524"/>
                    </a:lnTo>
                    <a:lnTo>
                      <a:pt x="319175" y="390457"/>
                    </a:lnTo>
                    <a:lnTo>
                      <a:pt x="359809" y="370312"/>
                    </a:lnTo>
                    <a:lnTo>
                      <a:pt x="358297" y="362538"/>
                    </a:lnTo>
                    <a:lnTo>
                      <a:pt x="356996" y="354358"/>
                    </a:lnTo>
                    <a:lnTo>
                      <a:pt x="355894" y="346117"/>
                    </a:lnTo>
                    <a:lnTo>
                      <a:pt x="354983" y="338156"/>
                    </a:lnTo>
                    <a:lnTo>
                      <a:pt x="384712" y="317474"/>
                    </a:lnTo>
                    <a:lnTo>
                      <a:pt x="411677" y="282278"/>
                    </a:lnTo>
                    <a:lnTo>
                      <a:pt x="431250" y="228748"/>
                    </a:lnTo>
                    <a:lnTo>
                      <a:pt x="438803" y="153066"/>
                    </a:lnTo>
                    <a:lnTo>
                      <a:pt x="434617" y="112585"/>
                    </a:lnTo>
                    <a:lnTo>
                      <a:pt x="404898" y="50197"/>
                    </a:lnTo>
                    <a:lnTo>
                      <a:pt x="355086" y="12642"/>
                    </a:lnTo>
                    <a:lnTo>
                      <a:pt x="325786" y="3202"/>
                    </a:lnTo>
                    <a:lnTo>
                      <a:pt x="295229" y="0"/>
                    </a:lnTo>
                    <a:close/>
                  </a:path>
                </a:pathLst>
              </a:custGeom>
              <a:solidFill>
                <a:srgbClr val="EDEDED"/>
              </a:solidFill>
            </p:spPr>
            <p:txBody>
              <a:bodyPr wrap="square" lIns="0" tIns="0" rIns="0" bIns="0" rtlCol="0"/>
              <a:lstStyle/>
              <a:p>
                <a:endParaRPr dirty="0"/>
              </a:p>
            </p:txBody>
          </p:sp>
          <p:sp>
            <p:nvSpPr>
              <p:cNvPr id="61" name="object 11"/>
              <p:cNvSpPr/>
              <p:nvPr/>
            </p:nvSpPr>
            <p:spPr>
              <a:xfrm>
                <a:off x="3563820" y="5160898"/>
                <a:ext cx="323850" cy="323850"/>
              </a:xfrm>
              <a:custGeom>
                <a:avLst/>
                <a:gdLst/>
                <a:ahLst/>
                <a:cxnLst/>
                <a:rect l="l" t="t" r="r" b="b"/>
                <a:pathLst>
                  <a:path w="323850" h="323850">
                    <a:moveTo>
                      <a:pt x="161645" y="0"/>
                    </a:moveTo>
                    <a:lnTo>
                      <a:pt x="118675" y="5773"/>
                    </a:lnTo>
                    <a:lnTo>
                      <a:pt x="80062" y="22067"/>
                    </a:lnTo>
                    <a:lnTo>
                      <a:pt x="47347" y="47342"/>
                    </a:lnTo>
                    <a:lnTo>
                      <a:pt x="22070" y="80057"/>
                    </a:lnTo>
                    <a:lnTo>
                      <a:pt x="5774" y="118671"/>
                    </a:lnTo>
                    <a:lnTo>
                      <a:pt x="0" y="161645"/>
                    </a:lnTo>
                    <a:lnTo>
                      <a:pt x="5774" y="204615"/>
                    </a:lnTo>
                    <a:lnTo>
                      <a:pt x="22070" y="243228"/>
                    </a:lnTo>
                    <a:lnTo>
                      <a:pt x="47347" y="275944"/>
                    </a:lnTo>
                    <a:lnTo>
                      <a:pt x="80062" y="301220"/>
                    </a:lnTo>
                    <a:lnTo>
                      <a:pt x="118675" y="317516"/>
                    </a:lnTo>
                    <a:lnTo>
                      <a:pt x="161645" y="323291"/>
                    </a:lnTo>
                    <a:lnTo>
                      <a:pt x="204615" y="317516"/>
                    </a:lnTo>
                    <a:lnTo>
                      <a:pt x="243228" y="301220"/>
                    </a:lnTo>
                    <a:lnTo>
                      <a:pt x="275944" y="275944"/>
                    </a:lnTo>
                    <a:lnTo>
                      <a:pt x="301220" y="243228"/>
                    </a:lnTo>
                    <a:lnTo>
                      <a:pt x="317516" y="204615"/>
                    </a:lnTo>
                    <a:lnTo>
                      <a:pt x="323291" y="161645"/>
                    </a:lnTo>
                    <a:lnTo>
                      <a:pt x="317516" y="118671"/>
                    </a:lnTo>
                    <a:lnTo>
                      <a:pt x="301220" y="80057"/>
                    </a:lnTo>
                    <a:lnTo>
                      <a:pt x="275944" y="47342"/>
                    </a:lnTo>
                    <a:lnTo>
                      <a:pt x="243228" y="22067"/>
                    </a:lnTo>
                    <a:lnTo>
                      <a:pt x="204615" y="5773"/>
                    </a:lnTo>
                    <a:lnTo>
                      <a:pt x="161645" y="0"/>
                    </a:lnTo>
                    <a:close/>
                  </a:path>
                </a:pathLst>
              </a:custGeom>
              <a:solidFill>
                <a:srgbClr val="EDEDED"/>
              </a:solidFill>
            </p:spPr>
            <p:txBody>
              <a:bodyPr wrap="square" lIns="0" tIns="0" rIns="0" bIns="0" rtlCol="0"/>
              <a:lstStyle/>
              <a:p>
                <a:endParaRPr dirty="0"/>
              </a:p>
            </p:txBody>
          </p:sp>
          <p:sp>
            <p:nvSpPr>
              <p:cNvPr id="62" name="object 12"/>
              <p:cNvSpPr txBox="1"/>
              <p:nvPr/>
            </p:nvSpPr>
            <p:spPr>
              <a:xfrm>
                <a:off x="3650646" y="5177743"/>
                <a:ext cx="203200" cy="253455"/>
              </a:xfrm>
              <a:prstGeom prst="rect">
                <a:avLst/>
              </a:prstGeom>
            </p:spPr>
            <p:txBody>
              <a:bodyPr vert="horz" wrap="square" lIns="0" tIns="0" rIns="0" bIns="0" rtlCol="0">
                <a:spAutoFit/>
              </a:bodyPr>
              <a:lstStyle/>
              <a:p>
                <a:pPr marL="12700">
                  <a:lnSpc>
                    <a:spcPct val="100000"/>
                  </a:lnSpc>
                </a:pPr>
                <a:r>
                  <a:rPr sz="2350" dirty="0">
                    <a:solidFill>
                      <a:srgbClr val="FF9999"/>
                    </a:solidFill>
                    <a:latin typeface="Arial Rounded MT Bold"/>
                    <a:cs typeface="Arial Rounded MT Bold"/>
                  </a:rPr>
                  <a:t>£</a:t>
                </a:r>
              </a:p>
            </p:txBody>
          </p:sp>
        </p:grpSp>
        <p:sp>
          <p:nvSpPr>
            <p:cNvPr id="63" name="object 40"/>
            <p:cNvSpPr txBox="1"/>
            <p:nvPr/>
          </p:nvSpPr>
          <p:spPr>
            <a:xfrm>
              <a:off x="4717026" y="3276133"/>
              <a:ext cx="2490133" cy="984885"/>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11,000 </a:t>
              </a:r>
              <a:r>
                <a:rPr sz="2400" b="1" spc="-5" dirty="0" smtClean="0">
                  <a:solidFill>
                    <a:srgbClr val="C00000"/>
                  </a:solidFill>
                  <a:latin typeface="Arial"/>
                  <a:cs typeface="Arial"/>
                </a:rPr>
                <a:t>JOBS</a:t>
              </a:r>
            </a:p>
            <a:p>
              <a:pPr marL="12700" algn="ctr">
                <a:lnSpc>
                  <a:spcPct val="100000"/>
                </a:lnSpc>
              </a:pPr>
              <a:r>
                <a:rPr lang="en-GB" sz="2000" b="1" spc="-25" dirty="0" smtClean="0">
                  <a:solidFill>
                    <a:srgbClr val="FF9999"/>
                  </a:solidFill>
                  <a:latin typeface="Arial"/>
                  <a:cs typeface="Arial"/>
                </a:rPr>
                <a:t>Retail (including motor trade)</a:t>
              </a:r>
              <a:endParaRPr sz="2000" b="1" dirty="0">
                <a:solidFill>
                  <a:srgbClr val="FF9999"/>
                </a:solidFill>
                <a:latin typeface="Arial"/>
                <a:cs typeface="Arial"/>
              </a:endParaRPr>
            </a:p>
          </p:txBody>
        </p:sp>
        <p:sp>
          <p:nvSpPr>
            <p:cNvPr id="64" name="object 40"/>
            <p:cNvSpPr txBox="1"/>
            <p:nvPr/>
          </p:nvSpPr>
          <p:spPr>
            <a:xfrm>
              <a:off x="6277524" y="5827526"/>
              <a:ext cx="2490133" cy="677108"/>
            </a:xfrm>
            <a:prstGeom prst="rect">
              <a:avLst/>
            </a:prstGeom>
          </p:spPr>
          <p:txBody>
            <a:bodyPr vert="horz" wrap="square" lIns="0" tIns="0" rIns="0" bIns="0" rtlCol="0">
              <a:spAutoFit/>
            </a:bodyPr>
            <a:lstStyle/>
            <a:p>
              <a:pPr marL="12700" algn="ctr">
                <a:lnSpc>
                  <a:spcPct val="100000"/>
                </a:lnSpc>
              </a:pPr>
              <a:r>
                <a:rPr lang="en-GB" sz="2400" b="1" dirty="0" smtClean="0">
                  <a:solidFill>
                    <a:srgbClr val="C00000"/>
                  </a:solidFill>
                  <a:latin typeface="Arial"/>
                  <a:cs typeface="Arial"/>
                </a:rPr>
                <a:t>7,000 JOBS</a:t>
              </a:r>
              <a:endParaRPr sz="2400" b="1" spc="-5" dirty="0" smtClean="0">
                <a:solidFill>
                  <a:srgbClr val="C00000"/>
                </a:solidFill>
                <a:latin typeface="Arial"/>
                <a:cs typeface="Arial"/>
              </a:endParaRPr>
            </a:p>
            <a:p>
              <a:pPr marL="12700" algn="ctr">
                <a:lnSpc>
                  <a:spcPct val="100000"/>
                </a:lnSpc>
              </a:pPr>
              <a:r>
                <a:rPr lang="en-GB" sz="2000" b="1" spc="-25" dirty="0" smtClean="0">
                  <a:solidFill>
                    <a:srgbClr val="FF9999"/>
                  </a:solidFill>
                  <a:latin typeface="Arial"/>
                  <a:cs typeface="Arial"/>
                </a:rPr>
                <a:t>Education</a:t>
              </a:r>
              <a:endParaRPr sz="2000" b="1" dirty="0">
                <a:solidFill>
                  <a:srgbClr val="FF9999"/>
                </a:solidFill>
                <a:latin typeface="Arial"/>
                <a:cs typeface="Arial"/>
              </a:endParaRPr>
            </a:p>
          </p:txBody>
        </p:sp>
        <p:sp>
          <p:nvSpPr>
            <p:cNvPr id="65" name="object 20"/>
            <p:cNvSpPr/>
            <p:nvPr/>
          </p:nvSpPr>
          <p:spPr>
            <a:xfrm>
              <a:off x="6988627" y="4382680"/>
              <a:ext cx="1349830" cy="1341347"/>
            </a:xfrm>
            <a:custGeom>
              <a:avLst/>
              <a:gdLst/>
              <a:ahLst/>
              <a:cxnLst/>
              <a:rect l="l" t="t" r="r" b="b"/>
              <a:pathLst>
                <a:path w="808354" h="803275">
                  <a:moveTo>
                    <a:pt x="639114" y="0"/>
                  </a:moveTo>
                  <a:lnTo>
                    <a:pt x="0" y="0"/>
                  </a:lnTo>
                  <a:lnTo>
                    <a:pt x="0" y="770877"/>
                  </a:lnTo>
                  <a:lnTo>
                    <a:pt x="3028" y="785338"/>
                  </a:lnTo>
                  <a:lnTo>
                    <a:pt x="11252" y="796120"/>
                  </a:lnTo>
                  <a:lnTo>
                    <a:pt x="23381" y="802293"/>
                  </a:lnTo>
                  <a:lnTo>
                    <a:pt x="38125" y="802932"/>
                  </a:lnTo>
                  <a:lnTo>
                    <a:pt x="382273" y="749287"/>
                  </a:lnTo>
                  <a:lnTo>
                    <a:pt x="152285" y="749287"/>
                  </a:lnTo>
                  <a:lnTo>
                    <a:pt x="150850" y="744181"/>
                  </a:lnTo>
                  <a:lnTo>
                    <a:pt x="156750" y="742289"/>
                  </a:lnTo>
                  <a:lnTo>
                    <a:pt x="42214" y="742289"/>
                  </a:lnTo>
                  <a:lnTo>
                    <a:pt x="42214" y="42214"/>
                  </a:lnTo>
                  <a:lnTo>
                    <a:pt x="639114" y="42214"/>
                  </a:lnTo>
                  <a:lnTo>
                    <a:pt x="639114" y="0"/>
                  </a:lnTo>
                  <a:close/>
                </a:path>
                <a:path w="808354" h="803275">
                  <a:moveTo>
                    <a:pt x="482556" y="649909"/>
                  </a:moveTo>
                  <a:lnTo>
                    <a:pt x="444766" y="649909"/>
                  </a:lnTo>
                  <a:lnTo>
                    <a:pt x="453988" y="664583"/>
                  </a:lnTo>
                  <a:lnTo>
                    <a:pt x="463573" y="676384"/>
                  </a:lnTo>
                  <a:lnTo>
                    <a:pt x="474718" y="686616"/>
                  </a:lnTo>
                  <a:lnTo>
                    <a:pt x="488619" y="696582"/>
                  </a:lnTo>
                  <a:lnTo>
                    <a:pt x="155867" y="748461"/>
                  </a:lnTo>
                  <a:lnTo>
                    <a:pt x="152285" y="749287"/>
                  </a:lnTo>
                  <a:lnTo>
                    <a:pt x="382273" y="749287"/>
                  </a:lnTo>
                  <a:lnTo>
                    <a:pt x="538378" y="724954"/>
                  </a:lnTo>
                  <a:lnTo>
                    <a:pt x="579526" y="710907"/>
                  </a:lnTo>
                  <a:lnTo>
                    <a:pt x="611911" y="681926"/>
                  </a:lnTo>
                  <a:lnTo>
                    <a:pt x="618269" y="671817"/>
                  </a:lnTo>
                  <a:lnTo>
                    <a:pt x="537135" y="671817"/>
                  </a:lnTo>
                  <a:lnTo>
                    <a:pt x="513538" y="669719"/>
                  </a:lnTo>
                  <a:lnTo>
                    <a:pt x="490588" y="657631"/>
                  </a:lnTo>
                  <a:lnTo>
                    <a:pt x="482779" y="650194"/>
                  </a:lnTo>
                  <a:lnTo>
                    <a:pt x="482556" y="649909"/>
                  </a:lnTo>
                  <a:close/>
                </a:path>
                <a:path w="808354" h="803275">
                  <a:moveTo>
                    <a:pt x="453567" y="610171"/>
                  </a:moveTo>
                  <a:lnTo>
                    <a:pt x="448678" y="611924"/>
                  </a:lnTo>
                  <a:lnTo>
                    <a:pt x="42214" y="742289"/>
                  </a:lnTo>
                  <a:lnTo>
                    <a:pt x="156750" y="742289"/>
                  </a:lnTo>
                  <a:lnTo>
                    <a:pt x="444766" y="649909"/>
                  </a:lnTo>
                  <a:lnTo>
                    <a:pt x="482556" y="649909"/>
                  </a:lnTo>
                  <a:lnTo>
                    <a:pt x="475273" y="640608"/>
                  </a:lnTo>
                  <a:lnTo>
                    <a:pt x="468151" y="629386"/>
                  </a:lnTo>
                  <a:lnTo>
                    <a:pt x="461492" y="617042"/>
                  </a:lnTo>
                  <a:lnTo>
                    <a:pt x="459104" y="612292"/>
                  </a:lnTo>
                  <a:lnTo>
                    <a:pt x="453567" y="610171"/>
                  </a:lnTo>
                  <a:close/>
                </a:path>
                <a:path w="808354" h="803275">
                  <a:moveTo>
                    <a:pt x="639114" y="415124"/>
                  </a:moveTo>
                  <a:lnTo>
                    <a:pt x="596887" y="457352"/>
                  </a:lnTo>
                  <a:lnTo>
                    <a:pt x="596887" y="579767"/>
                  </a:lnTo>
                  <a:lnTo>
                    <a:pt x="596354" y="598077"/>
                  </a:lnTo>
                  <a:lnTo>
                    <a:pt x="578548" y="647026"/>
                  </a:lnTo>
                  <a:lnTo>
                    <a:pt x="537135" y="671817"/>
                  </a:lnTo>
                  <a:lnTo>
                    <a:pt x="618269" y="671817"/>
                  </a:lnTo>
                  <a:lnTo>
                    <a:pt x="625564" y="660218"/>
                  </a:lnTo>
                  <a:lnTo>
                    <a:pt x="633871" y="637947"/>
                  </a:lnTo>
                  <a:lnTo>
                    <a:pt x="637998" y="614412"/>
                  </a:lnTo>
                  <a:lnTo>
                    <a:pt x="639114" y="588911"/>
                  </a:lnTo>
                  <a:lnTo>
                    <a:pt x="639114" y="415124"/>
                  </a:lnTo>
                  <a:close/>
                </a:path>
                <a:path w="808354" h="803275">
                  <a:moveTo>
                    <a:pt x="453580" y="435330"/>
                  </a:moveTo>
                  <a:lnTo>
                    <a:pt x="441232" y="463423"/>
                  </a:lnTo>
                  <a:lnTo>
                    <a:pt x="434497" y="479520"/>
                  </a:lnTo>
                  <a:lnTo>
                    <a:pt x="431177" y="489394"/>
                  </a:lnTo>
                  <a:lnTo>
                    <a:pt x="429806" y="499478"/>
                  </a:lnTo>
                  <a:lnTo>
                    <a:pt x="434174" y="503555"/>
                  </a:lnTo>
                  <a:lnTo>
                    <a:pt x="444131" y="502386"/>
                  </a:lnTo>
                  <a:lnTo>
                    <a:pt x="453847" y="499114"/>
                  </a:lnTo>
                  <a:lnTo>
                    <a:pt x="470130" y="492309"/>
                  </a:lnTo>
                  <a:lnTo>
                    <a:pt x="498233" y="479983"/>
                  </a:lnTo>
                  <a:lnTo>
                    <a:pt x="493358" y="473849"/>
                  </a:lnTo>
                  <a:lnTo>
                    <a:pt x="465735" y="445317"/>
                  </a:lnTo>
                  <a:lnTo>
                    <a:pt x="453580" y="435330"/>
                  </a:lnTo>
                  <a:close/>
                </a:path>
                <a:path w="808354" h="803275">
                  <a:moveTo>
                    <a:pt x="721918" y="125488"/>
                  </a:moveTo>
                  <a:lnTo>
                    <a:pt x="470141" y="377253"/>
                  </a:lnTo>
                  <a:lnTo>
                    <a:pt x="482644" y="385719"/>
                  </a:lnTo>
                  <a:lnTo>
                    <a:pt x="494795" y="394943"/>
                  </a:lnTo>
                  <a:lnTo>
                    <a:pt x="528637" y="427007"/>
                  </a:lnTo>
                  <a:lnTo>
                    <a:pt x="556323" y="463423"/>
                  </a:lnTo>
                  <a:lnTo>
                    <a:pt x="808088" y="211658"/>
                  </a:lnTo>
                  <a:lnTo>
                    <a:pt x="780397" y="175242"/>
                  </a:lnTo>
                  <a:lnTo>
                    <a:pt x="746564" y="143182"/>
                  </a:lnTo>
                  <a:lnTo>
                    <a:pt x="734419" y="133956"/>
                  </a:lnTo>
                  <a:lnTo>
                    <a:pt x="721918" y="125488"/>
                  </a:lnTo>
                  <a:close/>
                </a:path>
                <a:path w="808354" h="803275">
                  <a:moveTo>
                    <a:pt x="639114" y="42214"/>
                  </a:moveTo>
                  <a:lnTo>
                    <a:pt x="596887" y="42214"/>
                  </a:lnTo>
                  <a:lnTo>
                    <a:pt x="596887" y="216001"/>
                  </a:lnTo>
                  <a:lnTo>
                    <a:pt x="639114" y="173774"/>
                  </a:lnTo>
                  <a:lnTo>
                    <a:pt x="639114" y="42214"/>
                  </a:lnTo>
                  <a:close/>
                </a:path>
              </a:pathLst>
            </a:custGeom>
            <a:solidFill>
              <a:srgbClr val="990000"/>
            </a:solidFill>
          </p:spPr>
          <p:txBody>
            <a:bodyPr wrap="square" lIns="0" tIns="0" rIns="0" bIns="0" rtlCol="0"/>
            <a:lstStyle/>
            <a:p>
              <a:endParaRPr/>
            </a:p>
          </p:txBody>
        </p:sp>
        <p:sp>
          <p:nvSpPr>
            <p:cNvPr id="66" name="object 21"/>
            <p:cNvSpPr/>
            <p:nvPr/>
          </p:nvSpPr>
          <p:spPr>
            <a:xfrm>
              <a:off x="7173735" y="4552966"/>
              <a:ext cx="697712" cy="259786"/>
            </a:xfrm>
            <a:custGeom>
              <a:avLst/>
              <a:gdLst/>
              <a:ahLst/>
              <a:cxnLst/>
              <a:rect l="l" t="t" r="r" b="b"/>
              <a:pathLst>
                <a:path w="417829" h="155575">
                  <a:moveTo>
                    <a:pt x="347192" y="0"/>
                  </a:moveTo>
                  <a:lnTo>
                    <a:pt x="302017" y="11272"/>
                  </a:lnTo>
                  <a:lnTo>
                    <a:pt x="289356" y="21831"/>
                  </a:lnTo>
                  <a:lnTo>
                    <a:pt x="291706" y="27406"/>
                  </a:lnTo>
                  <a:lnTo>
                    <a:pt x="292819" y="32981"/>
                  </a:lnTo>
                  <a:lnTo>
                    <a:pt x="280987" y="70662"/>
                  </a:lnTo>
                  <a:lnTo>
                    <a:pt x="280352" y="71285"/>
                  </a:lnTo>
                  <a:lnTo>
                    <a:pt x="283959" y="73659"/>
                  </a:lnTo>
                  <a:lnTo>
                    <a:pt x="299796" y="111340"/>
                  </a:lnTo>
                  <a:lnTo>
                    <a:pt x="299466" y="116888"/>
                  </a:lnTo>
                  <a:lnTo>
                    <a:pt x="298226" y="123523"/>
                  </a:lnTo>
                  <a:lnTo>
                    <a:pt x="296116" y="129924"/>
                  </a:lnTo>
                  <a:lnTo>
                    <a:pt x="293103" y="136055"/>
                  </a:lnTo>
                  <a:lnTo>
                    <a:pt x="292823" y="136537"/>
                  </a:lnTo>
                  <a:lnTo>
                    <a:pt x="297865" y="141668"/>
                  </a:lnTo>
                  <a:lnTo>
                    <a:pt x="337658" y="155014"/>
                  </a:lnTo>
                  <a:lnTo>
                    <a:pt x="349351" y="155460"/>
                  </a:lnTo>
                  <a:lnTo>
                    <a:pt x="358988" y="155099"/>
                  </a:lnTo>
                  <a:lnTo>
                    <a:pt x="399803" y="137699"/>
                  </a:lnTo>
                  <a:lnTo>
                    <a:pt x="411503" y="120611"/>
                  </a:lnTo>
                  <a:lnTo>
                    <a:pt x="337527" y="120611"/>
                  </a:lnTo>
                  <a:lnTo>
                    <a:pt x="330428" y="117538"/>
                  </a:lnTo>
                  <a:lnTo>
                    <a:pt x="317888" y="79997"/>
                  </a:lnTo>
                  <a:lnTo>
                    <a:pt x="318010" y="71285"/>
                  </a:lnTo>
                  <a:lnTo>
                    <a:pt x="340883" y="35527"/>
                  </a:lnTo>
                  <a:lnTo>
                    <a:pt x="348310" y="34734"/>
                  </a:lnTo>
                  <a:lnTo>
                    <a:pt x="410983" y="34734"/>
                  </a:lnTo>
                  <a:lnTo>
                    <a:pt x="405985" y="26034"/>
                  </a:lnTo>
                  <a:lnTo>
                    <a:pt x="372535" y="2862"/>
                  </a:lnTo>
                  <a:lnTo>
                    <a:pt x="360623" y="714"/>
                  </a:lnTo>
                  <a:lnTo>
                    <a:pt x="347192" y="0"/>
                  </a:lnTo>
                  <a:close/>
                </a:path>
                <a:path w="417829" h="155575">
                  <a:moveTo>
                    <a:pt x="237998" y="2552"/>
                  </a:moveTo>
                  <a:lnTo>
                    <a:pt x="151079" y="2552"/>
                  </a:lnTo>
                  <a:lnTo>
                    <a:pt x="151079" y="152806"/>
                  </a:lnTo>
                  <a:lnTo>
                    <a:pt x="234645" y="152806"/>
                  </a:lnTo>
                  <a:lnTo>
                    <a:pt x="241566" y="152095"/>
                  </a:lnTo>
                  <a:lnTo>
                    <a:pt x="280898" y="137312"/>
                  </a:lnTo>
                  <a:lnTo>
                    <a:pt x="289263" y="120510"/>
                  </a:lnTo>
                  <a:lnTo>
                    <a:pt x="197916" y="120510"/>
                  </a:lnTo>
                  <a:lnTo>
                    <a:pt x="197916" y="90081"/>
                  </a:lnTo>
                  <a:lnTo>
                    <a:pt x="285411" y="90081"/>
                  </a:lnTo>
                  <a:lnTo>
                    <a:pt x="282321" y="86232"/>
                  </a:lnTo>
                  <a:lnTo>
                    <a:pt x="277960" y="81850"/>
                  </a:lnTo>
                  <a:lnTo>
                    <a:pt x="272538" y="78157"/>
                  </a:lnTo>
                  <a:lnTo>
                    <a:pt x="266054" y="75161"/>
                  </a:lnTo>
                  <a:lnTo>
                    <a:pt x="258508" y="72872"/>
                  </a:lnTo>
                  <a:lnTo>
                    <a:pt x="265607" y="70421"/>
                  </a:lnTo>
                  <a:lnTo>
                    <a:pt x="270992" y="67055"/>
                  </a:lnTo>
                  <a:lnTo>
                    <a:pt x="275837" y="61506"/>
                  </a:lnTo>
                  <a:lnTo>
                    <a:pt x="197916" y="61506"/>
                  </a:lnTo>
                  <a:lnTo>
                    <a:pt x="197916" y="32981"/>
                  </a:lnTo>
                  <a:lnTo>
                    <a:pt x="282327" y="32981"/>
                  </a:lnTo>
                  <a:lnTo>
                    <a:pt x="282265" y="32331"/>
                  </a:lnTo>
                  <a:lnTo>
                    <a:pt x="248234" y="3228"/>
                  </a:lnTo>
                  <a:lnTo>
                    <a:pt x="237998" y="2552"/>
                  </a:lnTo>
                  <a:close/>
                </a:path>
                <a:path w="417829" h="155575">
                  <a:moveTo>
                    <a:pt x="376707" y="91414"/>
                  </a:moveTo>
                  <a:lnTo>
                    <a:pt x="374650" y="100926"/>
                  </a:lnTo>
                  <a:lnTo>
                    <a:pt x="371360" y="108178"/>
                  </a:lnTo>
                  <a:lnTo>
                    <a:pt x="362254" y="118135"/>
                  </a:lnTo>
                  <a:lnTo>
                    <a:pt x="355536" y="120611"/>
                  </a:lnTo>
                  <a:lnTo>
                    <a:pt x="411503" y="120611"/>
                  </a:lnTo>
                  <a:lnTo>
                    <a:pt x="412119" y="119422"/>
                  </a:lnTo>
                  <a:lnTo>
                    <a:pt x="415049" y="111922"/>
                  </a:lnTo>
                  <a:lnTo>
                    <a:pt x="417385" y="103708"/>
                  </a:lnTo>
                  <a:lnTo>
                    <a:pt x="376707" y="91414"/>
                  </a:lnTo>
                  <a:close/>
                </a:path>
                <a:path w="417829" h="155575">
                  <a:moveTo>
                    <a:pt x="285411" y="90081"/>
                  </a:moveTo>
                  <a:lnTo>
                    <a:pt x="229641" y="90081"/>
                  </a:lnTo>
                  <a:lnTo>
                    <a:pt x="235305" y="91452"/>
                  </a:lnTo>
                  <a:lnTo>
                    <a:pt x="241820" y="96824"/>
                  </a:lnTo>
                  <a:lnTo>
                    <a:pt x="243433" y="100393"/>
                  </a:lnTo>
                  <a:lnTo>
                    <a:pt x="243433" y="109639"/>
                  </a:lnTo>
                  <a:lnTo>
                    <a:pt x="241782" y="113449"/>
                  </a:lnTo>
                  <a:lnTo>
                    <a:pt x="235242" y="119113"/>
                  </a:lnTo>
                  <a:lnTo>
                    <a:pt x="229603" y="120510"/>
                  </a:lnTo>
                  <a:lnTo>
                    <a:pt x="289263" y="120510"/>
                  </a:lnTo>
                  <a:lnTo>
                    <a:pt x="289881" y="118135"/>
                  </a:lnTo>
                  <a:lnTo>
                    <a:pt x="289921" y="100393"/>
                  </a:lnTo>
                  <a:lnTo>
                    <a:pt x="287401" y="92557"/>
                  </a:lnTo>
                  <a:lnTo>
                    <a:pt x="285411" y="90081"/>
                  </a:lnTo>
                  <a:close/>
                </a:path>
                <a:path w="417829" h="155575">
                  <a:moveTo>
                    <a:pt x="282327" y="32981"/>
                  </a:moveTo>
                  <a:lnTo>
                    <a:pt x="225437" y="32981"/>
                  </a:lnTo>
                  <a:lnTo>
                    <a:pt x="230378" y="34201"/>
                  </a:lnTo>
                  <a:lnTo>
                    <a:pt x="233260" y="36677"/>
                  </a:lnTo>
                  <a:lnTo>
                    <a:pt x="236080" y="39141"/>
                  </a:lnTo>
                  <a:lnTo>
                    <a:pt x="237490" y="42570"/>
                  </a:lnTo>
                  <a:lnTo>
                    <a:pt x="237490" y="51638"/>
                  </a:lnTo>
                  <a:lnTo>
                    <a:pt x="236080" y="55232"/>
                  </a:lnTo>
                  <a:lnTo>
                    <a:pt x="233260" y="57746"/>
                  </a:lnTo>
                  <a:lnTo>
                    <a:pt x="230378" y="60236"/>
                  </a:lnTo>
                  <a:lnTo>
                    <a:pt x="225336" y="61506"/>
                  </a:lnTo>
                  <a:lnTo>
                    <a:pt x="275837" y="61506"/>
                  </a:lnTo>
                  <a:lnTo>
                    <a:pt x="280238" y="56464"/>
                  </a:lnTo>
                  <a:lnTo>
                    <a:pt x="282994" y="48844"/>
                  </a:lnTo>
                  <a:lnTo>
                    <a:pt x="282917" y="39141"/>
                  </a:lnTo>
                  <a:lnTo>
                    <a:pt x="282327" y="32981"/>
                  </a:lnTo>
                  <a:close/>
                </a:path>
                <a:path w="417829" h="155575">
                  <a:moveTo>
                    <a:pt x="410983" y="34734"/>
                  </a:moveTo>
                  <a:lnTo>
                    <a:pt x="352945" y="34734"/>
                  </a:lnTo>
                  <a:lnTo>
                    <a:pt x="357149" y="35674"/>
                  </a:lnTo>
                  <a:lnTo>
                    <a:pt x="364667" y="39522"/>
                  </a:lnTo>
                  <a:lnTo>
                    <a:pt x="367868" y="42252"/>
                  </a:lnTo>
                  <a:lnTo>
                    <a:pt x="372021" y="47929"/>
                  </a:lnTo>
                  <a:lnTo>
                    <a:pt x="373532" y="51282"/>
                  </a:lnTo>
                  <a:lnTo>
                    <a:pt x="374954" y="55867"/>
                  </a:lnTo>
                  <a:lnTo>
                    <a:pt x="415950" y="46735"/>
                  </a:lnTo>
                  <a:lnTo>
                    <a:pt x="411513" y="35674"/>
                  </a:lnTo>
                  <a:lnTo>
                    <a:pt x="410983" y="34734"/>
                  </a:lnTo>
                  <a:close/>
                </a:path>
                <a:path w="417829" h="155575">
                  <a:moveTo>
                    <a:pt x="107086" y="2552"/>
                  </a:moveTo>
                  <a:lnTo>
                    <a:pt x="56476" y="2552"/>
                  </a:lnTo>
                  <a:lnTo>
                    <a:pt x="0" y="152806"/>
                  </a:lnTo>
                  <a:lnTo>
                    <a:pt x="47447" y="152806"/>
                  </a:lnTo>
                  <a:lnTo>
                    <a:pt x="54724" y="128003"/>
                  </a:lnTo>
                  <a:lnTo>
                    <a:pt x="141147" y="128003"/>
                  </a:lnTo>
                  <a:lnTo>
                    <a:pt x="141147" y="95503"/>
                  </a:lnTo>
                  <a:lnTo>
                    <a:pt x="64757" y="95503"/>
                  </a:lnTo>
                  <a:lnTo>
                    <a:pt x="81280" y="41490"/>
                  </a:lnTo>
                  <a:lnTo>
                    <a:pt x="121727" y="41490"/>
                  </a:lnTo>
                  <a:lnTo>
                    <a:pt x="107086" y="2552"/>
                  </a:lnTo>
                  <a:close/>
                </a:path>
                <a:path w="417829" h="155575">
                  <a:moveTo>
                    <a:pt x="141147" y="128003"/>
                  </a:moveTo>
                  <a:lnTo>
                    <a:pt x="107619" y="128003"/>
                  </a:lnTo>
                  <a:lnTo>
                    <a:pt x="114998" y="152806"/>
                  </a:lnTo>
                  <a:lnTo>
                    <a:pt x="141147" y="152806"/>
                  </a:lnTo>
                  <a:lnTo>
                    <a:pt x="141147" y="128003"/>
                  </a:lnTo>
                  <a:close/>
                </a:path>
                <a:path w="417829" h="155575">
                  <a:moveTo>
                    <a:pt x="121727" y="41490"/>
                  </a:moveTo>
                  <a:lnTo>
                    <a:pt x="81280" y="41490"/>
                  </a:lnTo>
                  <a:lnTo>
                    <a:pt x="97891" y="95503"/>
                  </a:lnTo>
                  <a:lnTo>
                    <a:pt x="141147" y="95503"/>
                  </a:lnTo>
                  <a:lnTo>
                    <a:pt x="141147" y="93141"/>
                  </a:lnTo>
                  <a:lnTo>
                    <a:pt x="121727" y="41490"/>
                  </a:lnTo>
                  <a:close/>
                </a:path>
              </a:pathLst>
            </a:custGeom>
            <a:solidFill>
              <a:srgbClr val="FF7C80"/>
            </a:solidFill>
          </p:spPr>
          <p:txBody>
            <a:bodyPr wrap="square" lIns="0" tIns="0" rIns="0" bIns="0" rtlCol="0"/>
            <a:lstStyle/>
            <a:p>
              <a:endParaRPr/>
            </a:p>
          </p:txBody>
        </p:sp>
      </p:grpSp>
    </p:spTree>
    <p:extLst>
      <p:ext uri="{BB962C8B-B14F-4D97-AF65-F5344CB8AC3E}">
        <p14:creationId xmlns:p14="http://schemas.microsoft.com/office/powerpoint/2010/main" val="3169158104"/>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500"/>
                                        <p:tgtEl>
                                          <p:spTgt spid="31"/>
                                        </p:tgtEl>
                                      </p:cBhvr>
                                    </p:animEffect>
                                  </p:childTnLst>
                                </p:cTn>
                              </p:par>
                              <p:par>
                                <p:cTn id="8" presetID="10" presetClass="exit" presetSubtype="0" fill="hold" nodeType="withEffect">
                                  <p:stCondLst>
                                    <p:cond delay="2000"/>
                                  </p:stCondLst>
                                  <p:childTnLst>
                                    <p:animEffect transition="out" filter="fade">
                                      <p:cBhvr>
                                        <p:cTn id="9" dur="1500"/>
                                        <p:tgtEl>
                                          <p:spTgt spid="32"/>
                                        </p:tgtEl>
                                      </p:cBhvr>
                                    </p:animEffect>
                                    <p:set>
                                      <p:cBhvr>
                                        <p:cTn id="10" dur="1" fill="hold">
                                          <p:stCondLst>
                                            <p:cond delay="1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837538"/>
            <a:ext cx="11267661" cy="938213"/>
          </a:xfrm>
        </p:spPr>
        <p:txBody>
          <a:bodyPr>
            <a:noAutofit/>
          </a:bodyPr>
          <a:lstStyle/>
          <a:p>
            <a:r>
              <a:rPr lang="en-GB" sz="2800" b="1" dirty="0" smtClean="0">
                <a:latin typeface="Arial" panose="020B0604020202020204" pitchFamily="34" charset="0"/>
                <a:cs typeface="Arial" panose="020B0604020202020204" pitchFamily="34" charset="0"/>
              </a:rPr>
              <a:t>There are some well known large businesses, but </a:t>
            </a:r>
            <a:r>
              <a:rPr lang="en-GB" sz="2800" b="1" dirty="0" smtClean="0">
                <a:solidFill>
                  <a:srgbClr val="C00000"/>
                </a:solidFill>
                <a:latin typeface="Arial" panose="020B0604020202020204" pitchFamily="34" charset="0"/>
                <a:cs typeface="Arial" panose="020B0604020202020204" pitchFamily="34" charset="0"/>
              </a:rPr>
              <a:t>most employ fewer than 10 people</a:t>
            </a:r>
            <a:endParaRPr lang="en-GB" sz="2800" dirty="0">
              <a:solidFill>
                <a:srgbClr val="C00000"/>
              </a:solidFill>
            </a:endParaRPr>
          </a:p>
        </p:txBody>
      </p:sp>
      <p:graphicFrame>
        <p:nvGraphicFramePr>
          <p:cNvPr id="10" name="Chart 9"/>
          <p:cNvGraphicFramePr>
            <a:graphicFrameLocks/>
          </p:cNvGraphicFramePr>
          <p:nvPr>
            <p:extLst/>
          </p:nvPr>
        </p:nvGraphicFramePr>
        <p:xfrm>
          <a:off x="2537424" y="2804154"/>
          <a:ext cx="6390203" cy="3815026"/>
        </p:xfrm>
        <a:graphic>
          <a:graphicData uri="http://schemas.openxmlformats.org/drawingml/2006/chart">
            <c:chart xmlns:c="http://schemas.openxmlformats.org/drawingml/2006/chart" xmlns:r="http://schemas.openxmlformats.org/officeDocument/2006/relationships" r:id="rId2"/>
          </a:graphicData>
        </a:graphic>
      </p:graphicFrame>
      <p:sp>
        <p:nvSpPr>
          <p:cNvPr id="16" name="object 36"/>
          <p:cNvSpPr txBox="1"/>
          <p:nvPr/>
        </p:nvSpPr>
        <p:spPr>
          <a:xfrm>
            <a:off x="7291124" y="4408221"/>
            <a:ext cx="2836850" cy="1107996"/>
          </a:xfrm>
          <a:prstGeom prst="rect">
            <a:avLst/>
          </a:prstGeom>
        </p:spPr>
        <p:txBody>
          <a:bodyPr vert="horz" wrap="square" lIns="0" tIns="0" rIns="0" bIns="0" rtlCol="0">
            <a:spAutoFit/>
          </a:bodyPr>
          <a:lstStyle/>
          <a:p>
            <a:pPr algn="ctr">
              <a:lnSpc>
                <a:spcPct val="100000"/>
              </a:lnSpc>
            </a:pPr>
            <a:r>
              <a:rPr lang="en-GB" sz="3600" b="1" dirty="0" smtClean="0">
                <a:solidFill>
                  <a:srgbClr val="660066"/>
                </a:solidFill>
                <a:latin typeface="Arial"/>
                <a:cs typeface="Arial"/>
              </a:rPr>
              <a:t>5,080</a:t>
            </a:r>
            <a:endParaRPr lang="en-GB" sz="3600" b="1" spc="-5" dirty="0" smtClean="0">
              <a:solidFill>
                <a:srgbClr val="660066"/>
              </a:solidFill>
              <a:latin typeface="Arial"/>
              <a:cs typeface="Arial"/>
            </a:endParaRPr>
          </a:p>
          <a:p>
            <a:pPr algn="ctr">
              <a:lnSpc>
                <a:spcPct val="100000"/>
              </a:lnSpc>
            </a:pPr>
            <a:r>
              <a:rPr lang="en-GB" b="1" spc="-5" dirty="0" smtClean="0">
                <a:solidFill>
                  <a:srgbClr val="660066"/>
                </a:solidFill>
                <a:latin typeface="Arial"/>
                <a:cs typeface="Arial"/>
              </a:rPr>
              <a:t>Are micro </a:t>
            </a:r>
            <a:r>
              <a:rPr lang="en-GB" b="1" spc="-5" dirty="0">
                <a:solidFill>
                  <a:srgbClr val="660066"/>
                </a:solidFill>
                <a:latin typeface="Arial"/>
                <a:cs typeface="Arial"/>
              </a:rPr>
              <a:t>b</a:t>
            </a:r>
            <a:r>
              <a:rPr lang="en-GB" b="1" spc="-5" dirty="0" smtClean="0">
                <a:solidFill>
                  <a:srgbClr val="660066"/>
                </a:solidFill>
                <a:latin typeface="Arial"/>
                <a:cs typeface="Arial"/>
              </a:rPr>
              <a:t>usinesses</a:t>
            </a:r>
            <a:endParaRPr lang="en-GB" b="1" dirty="0">
              <a:solidFill>
                <a:srgbClr val="660066"/>
              </a:solidFill>
              <a:latin typeface="Arial"/>
              <a:cs typeface="Arial"/>
            </a:endParaRPr>
          </a:p>
          <a:p>
            <a:pPr algn="ctr">
              <a:lnSpc>
                <a:spcPct val="100000"/>
              </a:lnSpc>
            </a:pPr>
            <a:r>
              <a:rPr lang="en-GB" b="1" spc="-5" dirty="0" smtClean="0">
                <a:solidFill>
                  <a:srgbClr val="660066"/>
                </a:solidFill>
                <a:latin typeface="Arial"/>
                <a:cs typeface="Arial"/>
              </a:rPr>
              <a:t>(Employing 0-9 people)</a:t>
            </a:r>
            <a:endParaRPr lang="en-GB" b="1" spc="-5" dirty="0">
              <a:solidFill>
                <a:srgbClr val="660066"/>
              </a:solidFill>
              <a:latin typeface="Arial"/>
              <a:cs typeface="Arial"/>
            </a:endParaRPr>
          </a:p>
        </p:txBody>
      </p:sp>
      <p:sp>
        <p:nvSpPr>
          <p:cNvPr id="17" name="object 36"/>
          <p:cNvSpPr txBox="1"/>
          <p:nvPr/>
        </p:nvSpPr>
        <p:spPr>
          <a:xfrm>
            <a:off x="509145" y="3288445"/>
            <a:ext cx="3017985" cy="1107996"/>
          </a:xfrm>
          <a:prstGeom prst="rect">
            <a:avLst/>
          </a:prstGeom>
        </p:spPr>
        <p:txBody>
          <a:bodyPr vert="horz" wrap="square" lIns="0" tIns="0" rIns="0" bIns="0" rtlCol="0">
            <a:spAutoFit/>
          </a:bodyPr>
          <a:lstStyle/>
          <a:p>
            <a:pPr algn="ctr">
              <a:lnSpc>
                <a:spcPct val="100000"/>
              </a:lnSpc>
            </a:pPr>
            <a:r>
              <a:rPr lang="en-GB" sz="3600" b="1" spc="-5" dirty="0" smtClean="0">
                <a:solidFill>
                  <a:srgbClr val="92D050"/>
                </a:solidFill>
                <a:latin typeface="Arial"/>
                <a:cs typeface="Arial"/>
              </a:rPr>
              <a:t>560</a:t>
            </a:r>
          </a:p>
          <a:p>
            <a:pPr algn="ctr">
              <a:lnSpc>
                <a:spcPct val="100000"/>
              </a:lnSpc>
            </a:pPr>
            <a:r>
              <a:rPr lang="en-GB" b="1" spc="-5" dirty="0" smtClean="0">
                <a:solidFill>
                  <a:srgbClr val="92D050"/>
                </a:solidFill>
                <a:latin typeface="Arial"/>
                <a:cs typeface="Arial"/>
              </a:rPr>
              <a:t>Are small </a:t>
            </a:r>
            <a:r>
              <a:rPr lang="en-GB" b="1" spc="-5" dirty="0">
                <a:solidFill>
                  <a:srgbClr val="92D050"/>
                </a:solidFill>
                <a:latin typeface="Arial"/>
                <a:cs typeface="Arial"/>
              </a:rPr>
              <a:t>b</a:t>
            </a:r>
            <a:r>
              <a:rPr lang="en-GB" b="1" spc="-5" dirty="0" smtClean="0">
                <a:solidFill>
                  <a:srgbClr val="92D050"/>
                </a:solidFill>
                <a:latin typeface="Arial"/>
                <a:cs typeface="Arial"/>
              </a:rPr>
              <a:t>usinesses</a:t>
            </a:r>
          </a:p>
          <a:p>
            <a:pPr algn="ctr">
              <a:lnSpc>
                <a:spcPct val="100000"/>
              </a:lnSpc>
            </a:pPr>
            <a:r>
              <a:rPr lang="en-GB" b="1" spc="-5" dirty="0" smtClean="0">
                <a:solidFill>
                  <a:srgbClr val="92D050"/>
                </a:solidFill>
                <a:latin typeface="Arial"/>
                <a:cs typeface="Arial"/>
              </a:rPr>
              <a:t>(Employing 10-49 people)</a:t>
            </a:r>
            <a:endParaRPr b="1" dirty="0">
              <a:solidFill>
                <a:srgbClr val="92D050"/>
              </a:solidFill>
              <a:latin typeface="Arial"/>
              <a:cs typeface="Arial"/>
            </a:endParaRPr>
          </a:p>
        </p:txBody>
      </p:sp>
      <p:sp>
        <p:nvSpPr>
          <p:cNvPr id="18" name="object 36"/>
          <p:cNvSpPr txBox="1"/>
          <p:nvPr/>
        </p:nvSpPr>
        <p:spPr>
          <a:xfrm>
            <a:off x="1307148" y="1887533"/>
            <a:ext cx="5235068" cy="1107996"/>
          </a:xfrm>
          <a:prstGeom prst="rect">
            <a:avLst/>
          </a:prstGeom>
        </p:spPr>
        <p:txBody>
          <a:bodyPr vert="horz" wrap="square" lIns="0" tIns="0" rIns="0" bIns="0" rtlCol="0">
            <a:spAutoFit/>
          </a:bodyPr>
          <a:lstStyle/>
          <a:p>
            <a:pPr algn="ctr">
              <a:lnSpc>
                <a:spcPct val="100000"/>
              </a:lnSpc>
            </a:pPr>
            <a:r>
              <a:rPr lang="en-GB" sz="3600" b="1" dirty="0" smtClean="0">
                <a:solidFill>
                  <a:schemeClr val="accent2"/>
                </a:solidFill>
                <a:latin typeface="Arial"/>
                <a:cs typeface="Arial"/>
              </a:rPr>
              <a:t>110</a:t>
            </a:r>
            <a:endParaRPr lang="en-GB" sz="3600" b="1" spc="-5" dirty="0" smtClean="0">
              <a:solidFill>
                <a:schemeClr val="accent2"/>
              </a:solidFill>
              <a:latin typeface="Arial"/>
              <a:cs typeface="Arial"/>
            </a:endParaRPr>
          </a:p>
          <a:p>
            <a:pPr algn="ctr">
              <a:lnSpc>
                <a:spcPct val="100000"/>
              </a:lnSpc>
            </a:pPr>
            <a:r>
              <a:rPr lang="en-GB" b="1" spc="-5" dirty="0" smtClean="0">
                <a:solidFill>
                  <a:schemeClr val="accent2"/>
                </a:solidFill>
                <a:latin typeface="Arial"/>
                <a:cs typeface="Arial"/>
              </a:rPr>
              <a:t>Are medium-sized </a:t>
            </a:r>
            <a:r>
              <a:rPr lang="en-GB" b="1" spc="-5" dirty="0">
                <a:solidFill>
                  <a:schemeClr val="accent2"/>
                </a:solidFill>
                <a:latin typeface="Arial"/>
                <a:cs typeface="Arial"/>
              </a:rPr>
              <a:t>b</a:t>
            </a:r>
            <a:r>
              <a:rPr lang="en-GB" b="1" spc="-5" dirty="0" smtClean="0">
                <a:solidFill>
                  <a:schemeClr val="accent2"/>
                </a:solidFill>
                <a:latin typeface="Arial"/>
                <a:cs typeface="Arial"/>
              </a:rPr>
              <a:t>usinesses</a:t>
            </a:r>
          </a:p>
          <a:p>
            <a:pPr algn="ctr">
              <a:lnSpc>
                <a:spcPct val="100000"/>
              </a:lnSpc>
            </a:pPr>
            <a:r>
              <a:rPr lang="en-GB" b="1" spc="-5" dirty="0" smtClean="0">
                <a:solidFill>
                  <a:schemeClr val="accent2"/>
                </a:solidFill>
                <a:latin typeface="Arial"/>
                <a:cs typeface="Arial"/>
              </a:rPr>
              <a:t>(Employing 50 to 249 people)</a:t>
            </a:r>
            <a:endParaRPr b="1" dirty="0">
              <a:solidFill>
                <a:schemeClr val="accent2"/>
              </a:solidFill>
              <a:latin typeface="Arial"/>
              <a:cs typeface="Arial"/>
            </a:endParaRPr>
          </a:p>
        </p:txBody>
      </p:sp>
      <p:sp>
        <p:nvSpPr>
          <p:cNvPr id="19" name="object 36"/>
          <p:cNvSpPr txBox="1"/>
          <p:nvPr/>
        </p:nvSpPr>
        <p:spPr>
          <a:xfrm>
            <a:off x="5309655" y="1640267"/>
            <a:ext cx="3617972" cy="1107996"/>
          </a:xfrm>
          <a:prstGeom prst="rect">
            <a:avLst/>
          </a:prstGeom>
        </p:spPr>
        <p:txBody>
          <a:bodyPr vert="horz" wrap="square" lIns="0" tIns="0" rIns="0" bIns="0" rtlCol="0">
            <a:spAutoFit/>
          </a:bodyPr>
          <a:lstStyle/>
          <a:p>
            <a:pPr algn="ctr">
              <a:lnSpc>
                <a:spcPct val="100000"/>
              </a:lnSpc>
            </a:pPr>
            <a:r>
              <a:rPr lang="en-GB" sz="3600" b="1" dirty="0" smtClean="0">
                <a:solidFill>
                  <a:srgbClr val="AB7DFF"/>
                </a:solidFill>
                <a:latin typeface="Arial"/>
                <a:cs typeface="Arial"/>
              </a:rPr>
              <a:t>25</a:t>
            </a:r>
            <a:endParaRPr lang="en-GB" sz="3600" b="1" spc="-5" dirty="0" smtClean="0">
              <a:solidFill>
                <a:srgbClr val="AB7DFF"/>
              </a:solidFill>
              <a:latin typeface="Arial"/>
              <a:cs typeface="Arial"/>
            </a:endParaRPr>
          </a:p>
          <a:p>
            <a:pPr algn="ctr">
              <a:lnSpc>
                <a:spcPct val="100000"/>
              </a:lnSpc>
            </a:pPr>
            <a:r>
              <a:rPr lang="en-GB" b="1" spc="-5" dirty="0" smtClean="0">
                <a:solidFill>
                  <a:srgbClr val="AB7DFF"/>
                </a:solidFill>
                <a:latin typeface="Arial"/>
                <a:cs typeface="Arial"/>
              </a:rPr>
              <a:t>Are large </a:t>
            </a:r>
            <a:r>
              <a:rPr lang="en-GB" b="1" spc="-5" dirty="0">
                <a:solidFill>
                  <a:srgbClr val="AB7DFF"/>
                </a:solidFill>
                <a:latin typeface="Arial"/>
                <a:cs typeface="Arial"/>
              </a:rPr>
              <a:t>b</a:t>
            </a:r>
            <a:r>
              <a:rPr lang="en-GB" b="1" spc="-5" dirty="0" smtClean="0">
                <a:solidFill>
                  <a:srgbClr val="AB7DFF"/>
                </a:solidFill>
                <a:latin typeface="Arial"/>
                <a:cs typeface="Arial"/>
              </a:rPr>
              <a:t>usinesses</a:t>
            </a:r>
          </a:p>
          <a:p>
            <a:pPr algn="ctr">
              <a:lnSpc>
                <a:spcPct val="100000"/>
              </a:lnSpc>
            </a:pPr>
            <a:r>
              <a:rPr lang="en-GB" b="1" spc="-5" dirty="0" smtClean="0">
                <a:solidFill>
                  <a:srgbClr val="AB7DFF"/>
                </a:solidFill>
                <a:latin typeface="Arial"/>
                <a:cs typeface="Arial"/>
              </a:rPr>
              <a:t>(Employing 250+ people)</a:t>
            </a:r>
            <a:endParaRPr b="1" dirty="0">
              <a:solidFill>
                <a:srgbClr val="AB7DFF"/>
              </a:solidFill>
              <a:latin typeface="Arial"/>
              <a:cs typeface="Arial"/>
            </a:endParaRPr>
          </a:p>
        </p:txBody>
      </p:sp>
    </p:spTree>
    <p:extLst>
      <p:ext uri="{BB962C8B-B14F-4D97-AF65-F5344CB8AC3E}">
        <p14:creationId xmlns:p14="http://schemas.microsoft.com/office/powerpoint/2010/main" val="3167398426"/>
      </p:ext>
    </p:extLst>
  </p:cSld>
  <p:clrMapOvr>
    <a:masterClrMapping/>
  </p:clrMapOvr>
  <mc:AlternateContent xmlns:mc="http://schemas.openxmlformats.org/markup-compatibility/2006" xmlns:p14="http://schemas.microsoft.com/office/powerpoint/2010/main">
    <mc:Choice Requires="p14">
      <p:transition spd="med" p14:dur="700" advTm="14000">
        <p:fade/>
      </p:transition>
    </mc:Choice>
    <mc:Fallback xmlns="">
      <p:transition spd="med" advTm="1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100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heel(1)">
                                      <p:cBhvr>
                                        <p:cTn id="11" dur="1000"/>
                                        <p:tgtEl>
                                          <p:spTgt spid="10">
                                            <p:graphicEl>
                                              <a:chart seriesIdx="-3" categoryIdx="-3" bldStep="gridLegend"/>
                                            </p:graphicEl>
                                          </p:spTgt>
                                        </p:tgtEl>
                                      </p:cBhvr>
                                    </p:animEffect>
                                  </p:childTnLst>
                                </p:cTn>
                              </p:par>
                            </p:childTnLst>
                          </p:cTn>
                        </p:par>
                        <p:par>
                          <p:cTn id="12" fill="hold">
                            <p:stCondLst>
                              <p:cond delay="3000"/>
                            </p:stCondLst>
                            <p:childTnLst>
                              <p:par>
                                <p:cTn id="13" presetID="21" presetClass="entr" presetSubtype="1" fill="hold" grpId="0" nodeType="afterEffect">
                                  <p:stCondLst>
                                    <p:cond delay="0"/>
                                  </p:stCondLst>
                                  <p:childTnLst>
                                    <p:set>
                                      <p:cBhvr>
                                        <p:cTn id="14"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heel(1)">
                                      <p:cBhvr>
                                        <p:cTn id="15" dur="1000"/>
                                        <p:tgtEl>
                                          <p:spTgt spid="10">
                                            <p:graphicEl>
                                              <a:chart seriesIdx="-4" categoryIdx="0" bldStep="category"/>
                                            </p:graphicEl>
                                          </p:spTgt>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4500"/>
                            </p:stCondLst>
                            <p:childTnLst>
                              <p:par>
                                <p:cTn id="21" presetID="21" presetClass="entr" presetSubtype="1" fill="hold" grpId="0" nodeType="afterEffect">
                                  <p:stCondLst>
                                    <p:cond delay="0"/>
                                  </p:stCondLst>
                                  <p:childTnLst>
                                    <p:set>
                                      <p:cBhvr>
                                        <p:cTn id="22"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heel(1)">
                                      <p:cBhvr>
                                        <p:cTn id="23" dur="1500"/>
                                        <p:tgtEl>
                                          <p:spTgt spid="10">
                                            <p:graphicEl>
                                              <a:chart seriesIdx="-4" categoryIdx="1" bldStep="category"/>
                                            </p:graphicEl>
                                          </p:spTgt>
                                        </p:tgtEl>
                                      </p:cBhvr>
                                    </p:animEffect>
                                  </p:childTnLst>
                                </p:cTn>
                              </p:par>
                            </p:childTnLst>
                          </p:cTn>
                        </p:par>
                        <p:par>
                          <p:cTn id="24" fill="hold">
                            <p:stCondLst>
                              <p:cond delay="60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6500"/>
                            </p:stCondLst>
                            <p:childTnLst>
                              <p:par>
                                <p:cTn id="29" presetID="21" presetClass="entr" presetSubtype="1" fill="hold" grpId="0" nodeType="afterEffect">
                                  <p:stCondLst>
                                    <p:cond delay="0"/>
                                  </p:stCondLst>
                                  <p:childTnLst>
                                    <p:set>
                                      <p:cBhvr>
                                        <p:cTn id="30"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heel(1)">
                                      <p:cBhvr>
                                        <p:cTn id="31" dur="1500"/>
                                        <p:tgtEl>
                                          <p:spTgt spid="10">
                                            <p:graphicEl>
                                              <a:chart seriesIdx="-4" categoryIdx="2" bldStep="category"/>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8500"/>
                            </p:stCondLst>
                            <p:childTnLst>
                              <p:par>
                                <p:cTn id="37" presetID="21" presetClass="entr" presetSubtype="1" fill="hold" grpId="0" nodeType="afterEffect">
                                  <p:stCondLst>
                                    <p:cond delay="0"/>
                                  </p:stCondLst>
                                  <p:childTnLst>
                                    <p:set>
                                      <p:cBhvr>
                                        <p:cTn id="38"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heel(1)">
                                      <p:cBhvr>
                                        <p:cTn id="39" dur="1500"/>
                                        <p:tgtEl>
                                          <p:spTgt spid="10">
                                            <p:graphicEl>
                                              <a:chart seriesIdx="-4" categoryIdx="3" bldStep="category"/>
                                            </p:graphicEl>
                                          </p:spTgt>
                                        </p:tgtEl>
                                      </p:cBhvr>
                                    </p:animEffect>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0" grpId="0">
        <p:bldSub>
          <a:bldChart bld="category"/>
        </p:bldSub>
      </p:bldGraphic>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rotWithShape="1">
          <a:blip r:embed="rId3"/>
          <a:srcRect l="29922" t="13608" r="36443" b="10378"/>
          <a:stretch/>
        </p:blipFill>
        <p:spPr>
          <a:xfrm>
            <a:off x="3773466" y="1041367"/>
            <a:ext cx="4111108" cy="5196147"/>
          </a:xfrm>
          <a:prstGeom prst="rect">
            <a:avLst/>
          </a:prstGeom>
        </p:spPr>
      </p:pic>
      <p:sp>
        <p:nvSpPr>
          <p:cNvPr id="76" name="TextBox 75"/>
          <p:cNvSpPr txBox="1"/>
          <p:nvPr/>
        </p:nvSpPr>
        <p:spPr>
          <a:xfrm>
            <a:off x="4139844" y="3534098"/>
            <a:ext cx="1455167" cy="338554"/>
          </a:xfrm>
          <a:prstGeom prst="rect">
            <a:avLst/>
          </a:prstGeom>
          <a:noFill/>
          <a:ln>
            <a:noFill/>
          </a:ln>
        </p:spPr>
        <p:txBody>
          <a:bodyPr wrap="square" rtlCol="0">
            <a:spAutoFit/>
          </a:bodyPr>
          <a:lstStyle/>
          <a:p>
            <a:pPr algn="ctr"/>
            <a:r>
              <a:rPr lang="en-GB" sz="1600" b="1" dirty="0" smtClean="0">
                <a:solidFill>
                  <a:srgbClr val="A6A6A6"/>
                </a:solidFill>
                <a:latin typeface="Arial" panose="020B0604020202020204" pitchFamily="34" charset="0"/>
                <a:cs typeface="Arial" panose="020B0604020202020204" pitchFamily="34" charset="0"/>
              </a:rPr>
              <a:t>Nelson</a:t>
            </a:r>
          </a:p>
        </p:txBody>
      </p:sp>
      <p:sp>
        <p:nvSpPr>
          <p:cNvPr id="58" name="Title 1"/>
          <p:cNvSpPr txBox="1">
            <a:spLocks/>
          </p:cNvSpPr>
          <p:nvPr/>
        </p:nvSpPr>
        <p:spPr>
          <a:xfrm>
            <a:off x="7680046" y="-43186"/>
            <a:ext cx="4789241" cy="9382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latin typeface="Arial" panose="020B0604020202020204" pitchFamily="34" charset="0"/>
                <a:cs typeface="Arial" panose="020B0604020202020204" pitchFamily="34" charset="0"/>
              </a:rPr>
              <a:t>Where are key employers based in your area?</a:t>
            </a:r>
            <a:endParaRPr lang="en-GB" sz="2800" b="1" dirty="0">
              <a:latin typeface="Arial" panose="020B0604020202020204" pitchFamily="34" charset="0"/>
              <a:cs typeface="Arial" panose="020B0604020202020204" pitchFamily="34" charset="0"/>
            </a:endParaRPr>
          </a:p>
        </p:txBody>
      </p:sp>
      <p:cxnSp>
        <p:nvCxnSpPr>
          <p:cNvPr id="35" name="Straight Arrow Connector 34"/>
          <p:cNvCxnSpPr/>
          <p:nvPr/>
        </p:nvCxnSpPr>
        <p:spPr>
          <a:xfrm flipV="1">
            <a:off x="3331627" y="4914947"/>
            <a:ext cx="1089995" cy="8791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5522873" y="4457438"/>
            <a:ext cx="1962085" cy="78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284723" y="2331297"/>
            <a:ext cx="957821" cy="16862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475443" y="2987228"/>
            <a:ext cx="1737747" cy="16290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593040" y="2647600"/>
            <a:ext cx="2869101" cy="97265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4719645" y="5709511"/>
            <a:ext cx="813050" cy="6159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157370" y="4773587"/>
            <a:ext cx="1890156" cy="4909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3568370" y="3620941"/>
            <a:ext cx="1650407" cy="9786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880537" y="4396732"/>
            <a:ext cx="1920072" cy="1753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6092476" y="1812925"/>
            <a:ext cx="1274101" cy="290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flipV="1">
            <a:off x="4733495" y="4933467"/>
            <a:ext cx="2319276" cy="9892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783192" y="1463352"/>
            <a:ext cx="517839" cy="23625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2628763" y="4705581"/>
            <a:ext cx="1244634" cy="22151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402233" y="4097764"/>
            <a:ext cx="611491" cy="4663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573442" y="2436855"/>
            <a:ext cx="2021130" cy="11600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5418286" y="4152165"/>
            <a:ext cx="2167112" cy="433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079316" y="1444337"/>
            <a:ext cx="1128668" cy="3403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flipV="1">
            <a:off x="5264428" y="4533610"/>
            <a:ext cx="2320969" cy="3831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6105005" y="1090572"/>
            <a:ext cx="449242" cy="55080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381541" y="3664251"/>
            <a:ext cx="2738496" cy="4816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a:off x="351132" y="786000"/>
            <a:ext cx="10580944" cy="5815150"/>
            <a:chOff x="351132" y="786000"/>
            <a:chExt cx="10580944" cy="5815150"/>
          </a:xfrm>
        </p:grpSpPr>
        <p:grpSp>
          <p:nvGrpSpPr>
            <p:cNvPr id="81" name="Group 80"/>
            <p:cNvGrpSpPr/>
            <p:nvPr/>
          </p:nvGrpSpPr>
          <p:grpSpPr>
            <a:xfrm>
              <a:off x="351132" y="786000"/>
              <a:ext cx="10133845" cy="5815150"/>
              <a:chOff x="351132" y="786000"/>
              <a:chExt cx="10133845" cy="5815150"/>
            </a:xfrm>
          </p:grpSpPr>
          <p:grpSp>
            <p:nvGrpSpPr>
              <p:cNvPr id="2" name="Group 1"/>
              <p:cNvGrpSpPr/>
              <p:nvPr/>
            </p:nvGrpSpPr>
            <p:grpSpPr>
              <a:xfrm>
                <a:off x="351132" y="786000"/>
                <a:ext cx="10058591" cy="5815150"/>
                <a:chOff x="351132" y="786000"/>
                <a:chExt cx="10058591" cy="5815150"/>
              </a:xfrm>
            </p:grpSpPr>
            <p:sp>
              <p:nvSpPr>
                <p:cNvPr id="36" name="TextBox 35"/>
                <p:cNvSpPr txBox="1"/>
                <p:nvPr/>
              </p:nvSpPr>
              <p:spPr>
                <a:xfrm>
                  <a:off x="1736188" y="5689097"/>
                  <a:ext cx="245077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Paradigm Precision Engineering</a:t>
                  </a:r>
                  <a:endParaRPr lang="en-GB" sz="1600" b="1" dirty="0">
                    <a:latin typeface="Arial" panose="020B0604020202020204" pitchFamily="34" charset="0"/>
                    <a:cs typeface="Arial" panose="020B0604020202020204" pitchFamily="34" charset="0"/>
                  </a:endParaRPr>
                </a:p>
              </p:txBody>
            </p:sp>
            <p:sp>
              <p:nvSpPr>
                <p:cNvPr id="39" name="TextBox 38"/>
                <p:cNvSpPr txBox="1"/>
                <p:nvPr/>
              </p:nvSpPr>
              <p:spPr>
                <a:xfrm>
                  <a:off x="3442568" y="2055951"/>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In-Situ</a:t>
                  </a:r>
                  <a:endParaRPr lang="en-GB" sz="1600" b="1" dirty="0">
                    <a:latin typeface="Arial" panose="020B0604020202020204" pitchFamily="34" charset="0"/>
                    <a:cs typeface="Arial" panose="020B0604020202020204" pitchFamily="34" charset="0"/>
                  </a:endParaRPr>
                </a:p>
              </p:txBody>
            </p:sp>
            <p:sp>
              <p:nvSpPr>
                <p:cNvPr id="42" name="TextBox 41"/>
                <p:cNvSpPr txBox="1"/>
                <p:nvPr/>
              </p:nvSpPr>
              <p:spPr>
                <a:xfrm>
                  <a:off x="8047431" y="2290311"/>
                  <a:ext cx="2362292"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Pendle Borough Council</a:t>
                  </a:r>
                  <a:endParaRPr lang="en-GB" sz="1600" b="1" dirty="0">
                    <a:latin typeface="Arial" panose="020B0604020202020204" pitchFamily="34" charset="0"/>
                    <a:cs typeface="Arial" panose="020B0604020202020204" pitchFamily="34" charset="0"/>
                  </a:endParaRPr>
                </a:p>
              </p:txBody>
            </p:sp>
            <p:sp>
              <p:nvSpPr>
                <p:cNvPr id="44" name="TextBox 43"/>
                <p:cNvSpPr txBox="1"/>
                <p:nvPr/>
              </p:nvSpPr>
              <p:spPr>
                <a:xfrm>
                  <a:off x="4995103" y="626259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BPM SFX</a:t>
                  </a:r>
                  <a:endParaRPr lang="en-GB" sz="1600" b="1" dirty="0">
                    <a:latin typeface="Arial" panose="020B0604020202020204" pitchFamily="34" charset="0"/>
                    <a:cs typeface="Arial" panose="020B0604020202020204" pitchFamily="34" charset="0"/>
                  </a:endParaRPr>
                </a:p>
              </p:txBody>
            </p:sp>
            <p:sp>
              <p:nvSpPr>
                <p:cNvPr id="46" name="TextBox 45"/>
                <p:cNvSpPr txBox="1"/>
                <p:nvPr/>
              </p:nvSpPr>
              <p:spPr>
                <a:xfrm>
                  <a:off x="6743699" y="5234224"/>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Door 4</a:t>
                  </a:r>
                  <a:endParaRPr lang="en-GB" sz="1600" b="1" dirty="0">
                    <a:latin typeface="Arial" panose="020B0604020202020204" pitchFamily="34" charset="0"/>
                    <a:cs typeface="Arial" panose="020B0604020202020204" pitchFamily="34" charset="0"/>
                  </a:endParaRPr>
                </a:p>
              </p:txBody>
            </p:sp>
            <p:sp>
              <p:nvSpPr>
                <p:cNvPr id="48" name="TextBox 47"/>
                <p:cNvSpPr txBox="1"/>
                <p:nvPr/>
              </p:nvSpPr>
              <p:spPr>
                <a:xfrm>
                  <a:off x="1753179" y="3316105"/>
                  <a:ext cx="2192749"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The Landmark</a:t>
                  </a:r>
                  <a:endParaRPr lang="en-GB" sz="1600" b="1" dirty="0">
                    <a:latin typeface="Arial" panose="020B0604020202020204" pitchFamily="34" charset="0"/>
                    <a:cs typeface="Arial" panose="020B0604020202020204" pitchFamily="34" charset="0"/>
                  </a:endParaRPr>
                </a:p>
              </p:txBody>
            </p:sp>
            <p:sp>
              <p:nvSpPr>
                <p:cNvPr id="53" name="TextBox 52"/>
                <p:cNvSpPr txBox="1"/>
                <p:nvPr/>
              </p:nvSpPr>
              <p:spPr>
                <a:xfrm>
                  <a:off x="3978732" y="896820"/>
                  <a:ext cx="1358137"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Pendleside Hospice</a:t>
                  </a:r>
                  <a:endParaRPr lang="en-GB" sz="1600" b="1" dirty="0">
                    <a:latin typeface="Arial" panose="020B0604020202020204" pitchFamily="34" charset="0"/>
                    <a:cs typeface="Arial" panose="020B0604020202020204" pitchFamily="34" charset="0"/>
                  </a:endParaRPr>
                </a:p>
              </p:txBody>
            </p:sp>
            <p:sp>
              <p:nvSpPr>
                <p:cNvPr id="56" name="TextBox 55"/>
                <p:cNvSpPr txBox="1"/>
                <p:nvPr/>
              </p:nvSpPr>
              <p:spPr>
                <a:xfrm>
                  <a:off x="2137023" y="3831583"/>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BCN Group</a:t>
                  </a:r>
                  <a:endParaRPr lang="en-GB" sz="1600" b="1" dirty="0">
                    <a:latin typeface="Arial" panose="020B0604020202020204" pitchFamily="34" charset="0"/>
                    <a:cs typeface="Arial" panose="020B0604020202020204" pitchFamily="34" charset="0"/>
                  </a:endParaRPr>
                </a:p>
              </p:txBody>
            </p:sp>
            <p:sp>
              <p:nvSpPr>
                <p:cNvPr id="59" name="TextBox 58"/>
                <p:cNvSpPr txBox="1"/>
                <p:nvPr/>
              </p:nvSpPr>
              <p:spPr>
                <a:xfrm>
                  <a:off x="7142556" y="2113946"/>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Liberata</a:t>
                  </a:r>
                  <a:endParaRPr lang="en-GB" sz="1600" b="1" dirty="0">
                    <a:latin typeface="Arial" panose="020B0604020202020204" pitchFamily="34" charset="0"/>
                    <a:cs typeface="Arial" panose="020B0604020202020204" pitchFamily="34" charset="0"/>
                  </a:endParaRPr>
                </a:p>
              </p:txBody>
            </p:sp>
            <p:sp>
              <p:nvSpPr>
                <p:cNvPr id="60" name="TextBox 59"/>
                <p:cNvSpPr txBox="1"/>
                <p:nvPr/>
              </p:nvSpPr>
              <p:spPr>
                <a:xfrm>
                  <a:off x="7205861" y="4323755"/>
                  <a:ext cx="2213261"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Sarfan</a:t>
                  </a:r>
                  <a:r>
                    <a:rPr lang="en-GB" sz="1600" b="1" dirty="0" smtClean="0">
                      <a:latin typeface="Arial" panose="020B0604020202020204" pitchFamily="34" charset="0"/>
                      <a:cs typeface="Arial" panose="020B0604020202020204" pitchFamily="34" charset="0"/>
                    </a:rPr>
                    <a:t> Nacelles</a:t>
                  </a:r>
                  <a:endParaRPr lang="en-GB" sz="1600" b="1" dirty="0">
                    <a:latin typeface="Arial" panose="020B0604020202020204" pitchFamily="34" charset="0"/>
                    <a:cs typeface="Arial" panose="020B0604020202020204" pitchFamily="34" charset="0"/>
                  </a:endParaRPr>
                </a:p>
              </p:txBody>
            </p:sp>
            <p:sp>
              <p:nvSpPr>
                <p:cNvPr id="61" name="TextBox 60"/>
                <p:cNvSpPr txBox="1"/>
                <p:nvPr/>
              </p:nvSpPr>
              <p:spPr>
                <a:xfrm>
                  <a:off x="1966294" y="2718241"/>
                  <a:ext cx="231197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+ 24 Marketing</a:t>
                  </a:r>
                  <a:endParaRPr lang="en-GB" sz="1600" b="1" dirty="0">
                    <a:latin typeface="Arial" panose="020B0604020202020204" pitchFamily="34" charset="0"/>
                    <a:cs typeface="Arial" panose="020B0604020202020204" pitchFamily="34" charset="0"/>
                  </a:endParaRPr>
                </a:p>
              </p:txBody>
            </p:sp>
            <p:sp>
              <p:nvSpPr>
                <p:cNvPr id="62" name="TextBox 61"/>
                <p:cNvSpPr txBox="1"/>
                <p:nvPr/>
              </p:nvSpPr>
              <p:spPr>
                <a:xfrm>
                  <a:off x="7382272" y="1634252"/>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Silent Night</a:t>
                  </a:r>
                  <a:endParaRPr lang="en-GB" sz="1600" b="1" dirty="0">
                    <a:latin typeface="Arial" panose="020B0604020202020204" pitchFamily="34" charset="0"/>
                    <a:cs typeface="Arial" panose="020B0604020202020204" pitchFamily="34" charset="0"/>
                  </a:endParaRPr>
                </a:p>
              </p:txBody>
            </p:sp>
            <p:sp>
              <p:nvSpPr>
                <p:cNvPr id="63" name="TextBox 62"/>
                <p:cNvSpPr txBox="1"/>
                <p:nvPr/>
              </p:nvSpPr>
              <p:spPr>
                <a:xfrm>
                  <a:off x="351132" y="4165097"/>
                  <a:ext cx="1940328" cy="584775"/>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Fort Vale Engineering</a:t>
                  </a:r>
                  <a:endParaRPr lang="en-GB" sz="1600" b="1" dirty="0">
                    <a:latin typeface="Arial" panose="020B0604020202020204" pitchFamily="34" charset="0"/>
                    <a:cs typeface="Arial" panose="020B0604020202020204" pitchFamily="34" charset="0"/>
                  </a:endParaRPr>
                </a:p>
              </p:txBody>
            </p:sp>
            <p:sp>
              <p:nvSpPr>
                <p:cNvPr id="64" name="TextBox 63"/>
                <p:cNvSpPr txBox="1"/>
                <p:nvPr/>
              </p:nvSpPr>
              <p:spPr>
                <a:xfrm>
                  <a:off x="6960962" y="5794128"/>
                  <a:ext cx="1358137" cy="338554"/>
                </a:xfrm>
                <a:prstGeom prst="rect">
                  <a:avLst/>
                </a:prstGeom>
                <a:noFill/>
              </p:spPr>
              <p:txBody>
                <a:bodyPr wrap="square" rtlCol="0">
                  <a:spAutoFit/>
                </a:bodyPr>
                <a:lstStyle/>
                <a:p>
                  <a:pPr algn="ctr"/>
                  <a:r>
                    <a:rPr lang="en-GB" sz="1600" b="1" dirty="0" err="1" smtClean="0">
                      <a:latin typeface="Arial" panose="020B0604020202020204" pitchFamily="34" charset="0"/>
                      <a:cs typeface="Arial" panose="020B0604020202020204" pitchFamily="34" charset="0"/>
                    </a:rPr>
                    <a:t>Warburtons</a:t>
                  </a:r>
                  <a:endParaRPr lang="en-GB" sz="1600" b="1" dirty="0">
                    <a:latin typeface="Arial" panose="020B0604020202020204" pitchFamily="34" charset="0"/>
                    <a:cs typeface="Arial" panose="020B0604020202020204" pitchFamily="34" charset="0"/>
                  </a:endParaRPr>
                </a:p>
              </p:txBody>
            </p:sp>
            <p:sp>
              <p:nvSpPr>
                <p:cNvPr id="65" name="TextBox 64"/>
                <p:cNvSpPr txBox="1"/>
                <p:nvPr/>
              </p:nvSpPr>
              <p:spPr>
                <a:xfrm>
                  <a:off x="1588886" y="4757820"/>
                  <a:ext cx="1358137"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Exertis</a:t>
                  </a:r>
                  <a:endParaRPr lang="en-GB" sz="1600" b="1" dirty="0">
                    <a:latin typeface="Arial" panose="020B0604020202020204" pitchFamily="34" charset="0"/>
                    <a:cs typeface="Arial" panose="020B0604020202020204" pitchFamily="34" charset="0"/>
                  </a:endParaRPr>
                </a:p>
              </p:txBody>
            </p:sp>
            <p:sp>
              <p:nvSpPr>
                <p:cNvPr id="67" name="TextBox 66"/>
                <p:cNvSpPr txBox="1"/>
                <p:nvPr/>
              </p:nvSpPr>
              <p:spPr>
                <a:xfrm>
                  <a:off x="7493838" y="3933128"/>
                  <a:ext cx="284573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 Teaching Hospital</a:t>
                  </a:r>
                  <a:endParaRPr lang="en-GB" sz="1600" b="1" dirty="0">
                    <a:latin typeface="Arial" panose="020B0604020202020204" pitchFamily="34" charset="0"/>
                    <a:cs typeface="Arial" panose="020B0604020202020204" pitchFamily="34" charset="0"/>
                  </a:endParaRPr>
                </a:p>
              </p:txBody>
            </p:sp>
            <p:sp>
              <p:nvSpPr>
                <p:cNvPr id="69" name="TextBox 68"/>
                <p:cNvSpPr txBox="1"/>
                <p:nvPr/>
              </p:nvSpPr>
              <p:spPr>
                <a:xfrm>
                  <a:off x="7068406" y="1161093"/>
                  <a:ext cx="286457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Leggett and Platt Springs</a:t>
                  </a:r>
                  <a:endParaRPr lang="en-GB" sz="1600" b="1" dirty="0">
                    <a:latin typeface="Arial" panose="020B0604020202020204" pitchFamily="34" charset="0"/>
                    <a:cs typeface="Arial" panose="020B0604020202020204" pitchFamily="34" charset="0"/>
                  </a:endParaRPr>
                </a:p>
              </p:txBody>
            </p:sp>
            <p:sp>
              <p:nvSpPr>
                <p:cNvPr id="71" name="TextBox 70"/>
                <p:cNvSpPr txBox="1"/>
                <p:nvPr/>
              </p:nvSpPr>
              <p:spPr>
                <a:xfrm>
                  <a:off x="7093177" y="4745670"/>
                  <a:ext cx="284573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Burnley College</a:t>
                  </a:r>
                  <a:endParaRPr lang="en-GB" sz="1600" b="1" dirty="0">
                    <a:latin typeface="Arial" panose="020B0604020202020204" pitchFamily="34" charset="0"/>
                    <a:cs typeface="Arial" panose="020B0604020202020204" pitchFamily="34" charset="0"/>
                  </a:endParaRPr>
                </a:p>
              </p:txBody>
            </p:sp>
            <p:sp>
              <p:nvSpPr>
                <p:cNvPr id="73" name="TextBox 72"/>
                <p:cNvSpPr txBox="1"/>
                <p:nvPr/>
              </p:nvSpPr>
              <p:spPr>
                <a:xfrm>
                  <a:off x="5597566" y="786000"/>
                  <a:ext cx="2864575"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Rolls Royce</a:t>
                  </a:r>
                  <a:endParaRPr lang="en-GB" sz="1600" b="1" dirty="0">
                    <a:latin typeface="Arial" panose="020B0604020202020204" pitchFamily="34" charset="0"/>
                    <a:cs typeface="Arial" panose="020B0604020202020204" pitchFamily="34" charset="0"/>
                  </a:endParaRPr>
                </a:p>
              </p:txBody>
            </p:sp>
          </p:grpSp>
          <p:sp>
            <p:nvSpPr>
              <p:cNvPr id="77" name="TextBox 76"/>
              <p:cNvSpPr txBox="1"/>
              <p:nvPr/>
            </p:nvSpPr>
            <p:spPr>
              <a:xfrm>
                <a:off x="7639244" y="3515245"/>
                <a:ext cx="2845733"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TRW Automotive</a:t>
                </a:r>
                <a:endParaRPr lang="en-GB" sz="1600" b="1" dirty="0">
                  <a:latin typeface="Arial" panose="020B0604020202020204" pitchFamily="34" charset="0"/>
                  <a:cs typeface="Arial" panose="020B0604020202020204" pitchFamily="34" charset="0"/>
                </a:endParaRPr>
              </a:p>
            </p:txBody>
          </p:sp>
        </p:grpSp>
        <p:sp>
          <p:nvSpPr>
            <p:cNvPr id="84" name="TextBox 83"/>
            <p:cNvSpPr txBox="1"/>
            <p:nvPr/>
          </p:nvSpPr>
          <p:spPr>
            <a:xfrm>
              <a:off x="8101836" y="2954347"/>
              <a:ext cx="2830240" cy="338554"/>
            </a:xfrm>
            <a:prstGeom prst="rect">
              <a:avLst/>
            </a:prstGeom>
            <a:noFill/>
          </p:spPr>
          <p:txBody>
            <a:bodyPr wrap="square" rtlCol="0">
              <a:spAutoFit/>
            </a:bodyPr>
            <a:lstStyle/>
            <a:p>
              <a:pPr algn="ctr"/>
              <a:r>
                <a:rPr lang="en-GB" sz="1600" b="1" dirty="0" smtClean="0">
                  <a:latin typeface="Arial" panose="020B0604020202020204" pitchFamily="34" charset="0"/>
                  <a:cs typeface="Arial" panose="020B0604020202020204" pitchFamily="34" charset="0"/>
                </a:rPr>
                <a:t>Nelson and Colne College</a:t>
              </a:r>
              <a:endParaRPr lang="en-GB" sz="1600" b="1" dirty="0">
                <a:latin typeface="Arial" panose="020B0604020202020204" pitchFamily="34" charset="0"/>
                <a:cs typeface="Arial" panose="020B0604020202020204" pitchFamily="34" charset="0"/>
              </a:endParaRPr>
            </a:p>
          </p:txBody>
        </p:sp>
      </p:grpSp>
      <p:cxnSp>
        <p:nvCxnSpPr>
          <p:cNvPr id="85" name="Straight Arrow Connector 84"/>
          <p:cNvCxnSpPr/>
          <p:nvPr/>
        </p:nvCxnSpPr>
        <p:spPr>
          <a:xfrm flipH="1">
            <a:off x="5593040" y="3232018"/>
            <a:ext cx="2677016" cy="42264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5285905" y="4592849"/>
            <a:ext cx="82380" cy="7268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75000"/>
                </a:schemeClr>
              </a:solidFill>
            </a:endParaRPr>
          </a:p>
        </p:txBody>
      </p:sp>
      <p:sp>
        <p:nvSpPr>
          <p:cNvPr id="86" name="TextBox 85"/>
          <p:cNvSpPr txBox="1"/>
          <p:nvPr/>
        </p:nvSpPr>
        <p:spPr>
          <a:xfrm>
            <a:off x="5014365" y="4536304"/>
            <a:ext cx="1455167" cy="338554"/>
          </a:xfrm>
          <a:prstGeom prst="rect">
            <a:avLst/>
          </a:prstGeom>
          <a:noFill/>
        </p:spPr>
        <p:txBody>
          <a:bodyPr wrap="square" rtlCol="0">
            <a:spAutoFit/>
          </a:bodyPr>
          <a:lstStyle/>
          <a:p>
            <a:pPr algn="ctr"/>
            <a:r>
              <a:rPr lang="en-GB" sz="1600" b="1" dirty="0" smtClean="0">
                <a:solidFill>
                  <a:schemeClr val="bg1">
                    <a:lumMod val="75000"/>
                  </a:schemeClr>
                </a:solidFill>
                <a:latin typeface="Arial" panose="020B0604020202020204" pitchFamily="34" charset="0"/>
                <a:cs typeface="Arial" panose="020B0604020202020204" pitchFamily="34" charset="0"/>
              </a:rPr>
              <a:t>Burnley</a:t>
            </a:r>
          </a:p>
        </p:txBody>
      </p:sp>
      <p:sp>
        <p:nvSpPr>
          <p:cNvPr id="87" name="Oval 86"/>
          <p:cNvSpPr/>
          <p:nvPr/>
        </p:nvSpPr>
        <p:spPr>
          <a:xfrm>
            <a:off x="5569525" y="3459076"/>
            <a:ext cx="82380" cy="7268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75000"/>
                </a:schemeClr>
              </a:solidFill>
            </a:endParaRPr>
          </a:p>
        </p:txBody>
      </p:sp>
      <p:sp>
        <p:nvSpPr>
          <p:cNvPr id="88" name="TextBox 87"/>
          <p:cNvSpPr txBox="1"/>
          <p:nvPr/>
        </p:nvSpPr>
        <p:spPr>
          <a:xfrm>
            <a:off x="4375713" y="3157615"/>
            <a:ext cx="1455167" cy="338554"/>
          </a:xfrm>
          <a:prstGeom prst="rect">
            <a:avLst/>
          </a:prstGeom>
          <a:noFill/>
        </p:spPr>
        <p:txBody>
          <a:bodyPr wrap="square" rtlCol="0">
            <a:spAutoFit/>
          </a:bodyPr>
          <a:lstStyle/>
          <a:p>
            <a:pPr algn="ctr"/>
            <a:r>
              <a:rPr lang="en-GB" sz="1600" b="1" dirty="0" err="1" smtClean="0">
                <a:solidFill>
                  <a:schemeClr val="bg1">
                    <a:lumMod val="75000"/>
                  </a:schemeClr>
                </a:solidFill>
                <a:latin typeface="Arial" panose="020B0604020202020204" pitchFamily="34" charset="0"/>
                <a:cs typeface="Arial" panose="020B0604020202020204" pitchFamily="34" charset="0"/>
              </a:rPr>
              <a:t>Barrowford</a:t>
            </a:r>
            <a:endParaRPr lang="en-GB" sz="1600" b="1" dirty="0" smtClean="0">
              <a:solidFill>
                <a:schemeClr val="bg1">
                  <a:lumMod val="75000"/>
                </a:schemeClr>
              </a:solidFill>
              <a:latin typeface="Arial" panose="020B0604020202020204" pitchFamily="34" charset="0"/>
              <a:cs typeface="Arial" panose="020B0604020202020204" pitchFamily="34" charset="0"/>
            </a:endParaRPr>
          </a:p>
        </p:txBody>
      </p:sp>
      <p:sp>
        <p:nvSpPr>
          <p:cNvPr id="89" name="Oval 88"/>
          <p:cNvSpPr/>
          <p:nvPr/>
        </p:nvSpPr>
        <p:spPr>
          <a:xfrm>
            <a:off x="6057598" y="1925755"/>
            <a:ext cx="82380" cy="72688"/>
          </a:xfrm>
          <a:prstGeom prst="ellipse">
            <a:avLst/>
          </a:prstGeom>
          <a:solidFill>
            <a:schemeClr val="bg1">
              <a:lumMod val="6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lumMod val="75000"/>
                </a:schemeClr>
              </a:solidFill>
            </a:endParaRPr>
          </a:p>
        </p:txBody>
      </p:sp>
      <p:sp>
        <p:nvSpPr>
          <p:cNvPr id="90" name="TextBox 89"/>
          <p:cNvSpPr txBox="1"/>
          <p:nvPr/>
        </p:nvSpPr>
        <p:spPr>
          <a:xfrm>
            <a:off x="5462254" y="1958879"/>
            <a:ext cx="1532210" cy="338554"/>
          </a:xfrm>
          <a:prstGeom prst="rect">
            <a:avLst/>
          </a:prstGeom>
          <a:noFill/>
        </p:spPr>
        <p:txBody>
          <a:bodyPr wrap="square" rtlCol="0">
            <a:spAutoFit/>
          </a:bodyPr>
          <a:lstStyle/>
          <a:p>
            <a:pPr algn="ctr"/>
            <a:r>
              <a:rPr lang="en-GB" sz="1600" b="1" dirty="0" err="1" smtClean="0">
                <a:solidFill>
                  <a:schemeClr val="bg1">
                    <a:lumMod val="75000"/>
                  </a:schemeClr>
                </a:solidFill>
                <a:latin typeface="Arial" panose="020B0604020202020204" pitchFamily="34" charset="0"/>
                <a:cs typeface="Arial" panose="020B0604020202020204" pitchFamily="34" charset="0"/>
              </a:rPr>
              <a:t>Barnoldswick</a:t>
            </a:r>
            <a:endParaRPr lang="en-GB" sz="1600" b="1" dirty="0" smtClean="0">
              <a:solidFill>
                <a:schemeClr val="bg1">
                  <a:lumMod val="75000"/>
                </a:schemeClr>
              </a:solidFill>
              <a:latin typeface="Arial" panose="020B0604020202020204" pitchFamily="34" charset="0"/>
              <a:cs typeface="Arial" panose="020B0604020202020204" pitchFamily="34" charset="0"/>
            </a:endParaRPr>
          </a:p>
        </p:txBody>
      </p:sp>
      <p:sp>
        <p:nvSpPr>
          <p:cNvPr id="74" name="Oval 73"/>
          <p:cNvSpPr/>
          <p:nvPr/>
        </p:nvSpPr>
        <p:spPr>
          <a:xfrm>
            <a:off x="5281587" y="3690576"/>
            <a:ext cx="82380" cy="72688"/>
          </a:xfrm>
          <a:prstGeom prst="ellipse">
            <a:avLst/>
          </a:prstGeom>
          <a:solidFill>
            <a:srgbClr val="A6A6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75" name="Oval 74"/>
          <p:cNvSpPr/>
          <p:nvPr/>
        </p:nvSpPr>
        <p:spPr>
          <a:xfrm>
            <a:off x="5861218" y="3101688"/>
            <a:ext cx="82380" cy="72688"/>
          </a:xfrm>
          <a:prstGeom prst="ellipse">
            <a:avLst/>
          </a:prstGeom>
          <a:solidFill>
            <a:srgbClr val="A6A6A6"/>
          </a:solid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solidFill>
                <a:schemeClr val="bg1"/>
              </a:solidFill>
            </a:endParaRPr>
          </a:p>
        </p:txBody>
      </p:sp>
      <p:sp>
        <p:nvSpPr>
          <p:cNvPr id="79" name="TextBox 78"/>
          <p:cNvSpPr txBox="1"/>
          <p:nvPr/>
        </p:nvSpPr>
        <p:spPr>
          <a:xfrm>
            <a:off x="5363967" y="2808205"/>
            <a:ext cx="1455167" cy="338554"/>
          </a:xfrm>
          <a:prstGeom prst="rect">
            <a:avLst/>
          </a:prstGeom>
          <a:noFill/>
        </p:spPr>
        <p:txBody>
          <a:bodyPr wrap="square" rtlCol="0">
            <a:spAutoFit/>
          </a:bodyPr>
          <a:lstStyle/>
          <a:p>
            <a:pPr algn="ctr"/>
            <a:r>
              <a:rPr lang="en-GB" sz="1600" b="1" dirty="0" smtClean="0">
                <a:solidFill>
                  <a:srgbClr val="A6A6A6"/>
                </a:solidFill>
                <a:latin typeface="Arial" panose="020B0604020202020204" pitchFamily="34" charset="0"/>
                <a:cs typeface="Arial" panose="020B0604020202020204" pitchFamily="34" charset="0"/>
              </a:rPr>
              <a:t>Colne</a:t>
            </a:r>
          </a:p>
        </p:txBody>
      </p:sp>
    </p:spTree>
    <p:extLst>
      <p:ext uri="{BB962C8B-B14F-4D97-AF65-F5344CB8AC3E}">
        <p14:creationId xmlns:p14="http://schemas.microsoft.com/office/powerpoint/2010/main" val="2092884757"/>
      </p:ext>
    </p:extLst>
  </p:cSld>
  <p:clrMapOvr>
    <a:masterClrMapping/>
  </p:clrMapOvr>
  <mc:AlternateContent xmlns:mc="http://schemas.openxmlformats.org/markup-compatibility/2006" xmlns:p14="http://schemas.microsoft.com/office/powerpoint/2010/main">
    <mc:Choice Requires="p14">
      <p:transition spd="med" p14:dur="700" advTm="25000">
        <p:fade/>
      </p:transition>
    </mc:Choice>
    <mc:Fallback xmlns="">
      <p:transition spd="med"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500"/>
                                        <p:tgtEl>
                                          <p:spTgt spid="91"/>
                                        </p:tgtEl>
                                      </p:cBhvr>
                                    </p:animEffect>
                                  </p:childTnLst>
                                </p:cTn>
                              </p:par>
                            </p:childTnLst>
                          </p:cTn>
                        </p:par>
                        <p:par>
                          <p:cTn id="16" fill="hold">
                            <p:stCondLst>
                              <p:cond delay="4500"/>
                            </p:stCondLst>
                            <p:childTnLst>
                              <p:par>
                                <p:cTn id="17" presetID="10" presetClass="entr" presetSubtype="0" fill="hold" nodeType="afterEffect">
                                  <p:stCondLst>
                                    <p:cond delay="100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nodeType="withEffect">
                                  <p:stCondLst>
                                    <p:cond delay="100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nodeType="withEffect">
                                  <p:stCondLst>
                                    <p:cond delay="100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100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nodeType="withEffect">
                                  <p:stCondLst>
                                    <p:cond delay="100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100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nodeType="withEffect">
                                  <p:stCondLst>
                                    <p:cond delay="100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par>
                                <p:cTn id="38" presetID="10" presetClass="entr" presetSubtype="0" fill="hold" nodeType="withEffect">
                                  <p:stCondLst>
                                    <p:cond delay="100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nodeType="withEffect">
                                  <p:stCondLst>
                                    <p:cond delay="10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par>
                                <p:cTn id="44" presetID="10" presetClass="entr" presetSubtype="0" fill="hold" nodeType="withEffect">
                                  <p:stCondLst>
                                    <p:cond delay="100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10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nodeType="withEffect">
                                  <p:stCondLst>
                                    <p:cond delay="10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10" presetClass="entr" presetSubtype="0" fill="hold" nodeType="withEffect">
                                  <p:stCondLst>
                                    <p:cond delay="10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nodeType="withEffect">
                                  <p:stCondLst>
                                    <p:cond delay="100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nodeType="withEffect">
                                  <p:stCondLst>
                                    <p:cond delay="100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nodeType="withEffect">
                                  <p:stCondLst>
                                    <p:cond delay="100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500"/>
                                        <p:tgtEl>
                                          <p:spTgt spid="47"/>
                                        </p:tgtEl>
                                      </p:cBhvr>
                                    </p:animEffect>
                                  </p:childTnLst>
                                </p:cTn>
                              </p:par>
                              <p:par>
                                <p:cTn id="65" presetID="10" presetClass="entr" presetSubtype="0" fill="hold" nodeType="withEffect">
                                  <p:stCondLst>
                                    <p:cond delay="100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nodeType="withEffect">
                                  <p:stCondLst>
                                    <p:cond delay="100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500"/>
                                        <p:tgtEl>
                                          <p:spTgt spid="38"/>
                                        </p:tgtEl>
                                      </p:cBhvr>
                                    </p:animEffect>
                                  </p:childTnLst>
                                </p:cTn>
                              </p:par>
                              <p:par>
                                <p:cTn id="71" presetID="10" presetClass="entr" presetSubtype="0" fill="hold" nodeType="withEffect">
                                  <p:stCondLst>
                                    <p:cond delay="100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cTn>
                              </p:par>
                              <p:par>
                                <p:cTn id="74" presetID="10" presetClass="entr" presetSubtype="0" fill="hold" nodeType="withEffect">
                                  <p:stCondLst>
                                    <p:cond delay="100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nodeType="withEffect">
                                  <p:stCondLst>
                                    <p:cond delay="1000"/>
                                  </p:stCondLst>
                                  <p:childTnLst>
                                    <p:set>
                                      <p:cBhvr>
                                        <p:cTn id="78" dur="1" fill="hold">
                                          <p:stCondLst>
                                            <p:cond delay="0"/>
                                          </p:stCondLst>
                                        </p:cTn>
                                        <p:tgtEl>
                                          <p:spTgt spid="85"/>
                                        </p:tgtEl>
                                        <p:attrNameLst>
                                          <p:attrName>style.visibility</p:attrName>
                                        </p:attrNameLst>
                                      </p:cBhvr>
                                      <p:to>
                                        <p:strVal val="visible"/>
                                      </p:to>
                                    </p:set>
                                    <p:animEffect transition="in" filter="fade">
                                      <p:cBhvr>
                                        <p:cTn id="79" dur="500"/>
                                        <p:tgtEl>
                                          <p:spTgt spid="85"/>
                                        </p:tgtEl>
                                      </p:cBhvr>
                                    </p:animEffect>
                                  </p:childTnLst>
                                </p:cTn>
                              </p:par>
                            </p:childTnLst>
                          </p:cTn>
                        </p:par>
                        <p:par>
                          <p:cTn id="80" fill="hold">
                            <p:stCondLst>
                              <p:cond delay="6000"/>
                            </p:stCondLst>
                            <p:childTnLst>
                              <p:par>
                                <p:cTn id="81" presetID="10" presetClass="entr" presetSubtype="0" fill="hold" grpId="0" nodeType="afterEffect">
                                  <p:stCondLst>
                                    <p:cond delay="50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500"/>
                                        <p:tgtEl>
                                          <p:spTgt spid="83"/>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86"/>
                                        </p:tgtEl>
                                        <p:attrNameLst>
                                          <p:attrName>style.visibility</p:attrName>
                                        </p:attrNameLst>
                                      </p:cBhvr>
                                      <p:to>
                                        <p:strVal val="visible"/>
                                      </p:to>
                                    </p:set>
                                    <p:animEffect transition="in" filter="fade">
                                      <p:cBhvr>
                                        <p:cTn id="86" dur="500"/>
                                        <p:tgtEl>
                                          <p:spTgt spid="86"/>
                                        </p:tgtEl>
                                      </p:cBhvr>
                                    </p:animEffect>
                                  </p:childTnLst>
                                </p:cTn>
                              </p:par>
                              <p:par>
                                <p:cTn id="87" presetID="10" presetClass="entr" presetSubtype="0" fill="hold" grpId="0" nodeType="withEffect">
                                  <p:stCondLst>
                                    <p:cond delay="50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500"/>
                                        <p:tgtEl>
                                          <p:spTgt spid="74"/>
                                        </p:tgtEl>
                                      </p:cBhvr>
                                    </p:animEffect>
                                  </p:childTnLst>
                                </p:cTn>
                              </p:par>
                              <p:par>
                                <p:cTn id="90" presetID="10" presetClass="entr" presetSubtype="0" fill="hold" grpId="0" nodeType="withEffect">
                                  <p:stCondLst>
                                    <p:cond delay="50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par>
                                <p:cTn id="93" presetID="10" presetClass="entr" presetSubtype="0" fill="hold" grpId="0" nodeType="withEffect">
                                  <p:stCondLst>
                                    <p:cond delay="500"/>
                                  </p:stCondLst>
                                  <p:childTnLst>
                                    <p:set>
                                      <p:cBhvr>
                                        <p:cTn id="94" dur="1" fill="hold">
                                          <p:stCondLst>
                                            <p:cond delay="0"/>
                                          </p:stCondLst>
                                        </p:cTn>
                                        <p:tgtEl>
                                          <p:spTgt spid="87"/>
                                        </p:tgtEl>
                                        <p:attrNameLst>
                                          <p:attrName>style.visibility</p:attrName>
                                        </p:attrNameLst>
                                      </p:cBhvr>
                                      <p:to>
                                        <p:strVal val="visible"/>
                                      </p:to>
                                    </p:set>
                                    <p:animEffect transition="in" filter="fade">
                                      <p:cBhvr>
                                        <p:cTn id="95" dur="500"/>
                                        <p:tgtEl>
                                          <p:spTgt spid="87"/>
                                        </p:tgtEl>
                                      </p:cBhvr>
                                    </p:animEffect>
                                  </p:childTnLst>
                                </p:cTn>
                              </p:par>
                              <p:par>
                                <p:cTn id="96" presetID="10" presetClass="entr" presetSubtype="0" fill="hold" grpId="0" nodeType="withEffect">
                                  <p:stCondLst>
                                    <p:cond delay="500"/>
                                  </p:stCondLst>
                                  <p:childTnLst>
                                    <p:set>
                                      <p:cBhvr>
                                        <p:cTn id="97" dur="1" fill="hold">
                                          <p:stCondLst>
                                            <p:cond delay="0"/>
                                          </p:stCondLst>
                                        </p:cTn>
                                        <p:tgtEl>
                                          <p:spTgt spid="88"/>
                                        </p:tgtEl>
                                        <p:attrNameLst>
                                          <p:attrName>style.visibility</p:attrName>
                                        </p:attrNameLst>
                                      </p:cBhvr>
                                      <p:to>
                                        <p:strVal val="visible"/>
                                      </p:to>
                                    </p:set>
                                    <p:animEffect transition="in" filter="fade">
                                      <p:cBhvr>
                                        <p:cTn id="98" dur="500"/>
                                        <p:tgtEl>
                                          <p:spTgt spid="88"/>
                                        </p:tgtEl>
                                      </p:cBhvr>
                                    </p:animEffect>
                                  </p:childTnLst>
                                </p:cTn>
                              </p:par>
                              <p:par>
                                <p:cTn id="99" presetID="10" presetClass="entr" presetSubtype="0" fill="hold" grpId="0" nodeType="withEffect">
                                  <p:stCondLst>
                                    <p:cond delay="50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500"/>
                                        <p:tgtEl>
                                          <p:spTgt spid="75"/>
                                        </p:tgtEl>
                                      </p:cBhvr>
                                    </p:animEffect>
                                  </p:childTnLst>
                                </p:cTn>
                              </p:par>
                              <p:par>
                                <p:cTn id="102" presetID="10" presetClass="entr" presetSubtype="0" fill="hold" grpId="0" nodeType="withEffect">
                                  <p:stCondLst>
                                    <p:cond delay="500"/>
                                  </p:stCondLst>
                                  <p:childTnLst>
                                    <p:set>
                                      <p:cBhvr>
                                        <p:cTn id="103" dur="1" fill="hold">
                                          <p:stCondLst>
                                            <p:cond delay="0"/>
                                          </p:stCondLst>
                                        </p:cTn>
                                        <p:tgtEl>
                                          <p:spTgt spid="79"/>
                                        </p:tgtEl>
                                        <p:attrNameLst>
                                          <p:attrName>style.visibility</p:attrName>
                                        </p:attrNameLst>
                                      </p:cBhvr>
                                      <p:to>
                                        <p:strVal val="visible"/>
                                      </p:to>
                                    </p:set>
                                    <p:animEffect transition="in" filter="fade">
                                      <p:cBhvr>
                                        <p:cTn id="104" dur="500"/>
                                        <p:tgtEl>
                                          <p:spTgt spid="79"/>
                                        </p:tgtEl>
                                      </p:cBhvr>
                                    </p:animEffect>
                                  </p:childTnLst>
                                </p:cTn>
                              </p:par>
                              <p:par>
                                <p:cTn id="105" presetID="10" presetClass="entr" presetSubtype="0" fill="hold" grpId="0" nodeType="withEffect">
                                  <p:stCondLst>
                                    <p:cond delay="500"/>
                                  </p:stCondLst>
                                  <p:childTnLst>
                                    <p:set>
                                      <p:cBhvr>
                                        <p:cTn id="106" dur="1" fill="hold">
                                          <p:stCondLst>
                                            <p:cond delay="0"/>
                                          </p:stCondLst>
                                        </p:cTn>
                                        <p:tgtEl>
                                          <p:spTgt spid="89"/>
                                        </p:tgtEl>
                                        <p:attrNameLst>
                                          <p:attrName>style.visibility</p:attrName>
                                        </p:attrNameLst>
                                      </p:cBhvr>
                                      <p:to>
                                        <p:strVal val="visible"/>
                                      </p:to>
                                    </p:set>
                                    <p:animEffect transition="in" filter="fade">
                                      <p:cBhvr>
                                        <p:cTn id="107" dur="500"/>
                                        <p:tgtEl>
                                          <p:spTgt spid="89"/>
                                        </p:tgtEl>
                                      </p:cBhvr>
                                    </p:animEffect>
                                  </p:childTnLst>
                                </p:cTn>
                              </p:par>
                              <p:par>
                                <p:cTn id="108" presetID="10" presetClass="entr" presetSubtype="0" fill="hold" grpId="0" nodeType="withEffect">
                                  <p:stCondLst>
                                    <p:cond delay="50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58" grpId="0"/>
      <p:bldP spid="83" grpId="0" animBg="1"/>
      <p:bldP spid="86" grpId="0"/>
      <p:bldP spid="87" grpId="0" animBg="1"/>
      <p:bldP spid="88" grpId="0"/>
      <p:bldP spid="89" grpId="0" animBg="1"/>
      <p:bldP spid="90" grpId="0"/>
      <p:bldP spid="74" grpId="0" animBg="1"/>
      <p:bldP spid="75" grpId="0" animBg="1"/>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1043</Words>
  <Application>Microsoft Office PowerPoint</Application>
  <PresentationFormat>Widescreen</PresentationFormat>
  <Paragraphs>232</Paragraphs>
  <Slides>19</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Black</vt:lpstr>
      <vt:lpstr>Arial Rounded MT Bold</vt:lpstr>
      <vt:lpstr>Calibri</vt:lpstr>
      <vt:lpstr>Calibri Light</vt:lpstr>
      <vt:lpstr>Times New Roman</vt:lpstr>
      <vt:lpstr>Office Theme</vt:lpstr>
      <vt:lpstr>Work and job opportunities in your area</vt:lpstr>
      <vt:lpstr>PowerPoint Presentation</vt:lpstr>
      <vt:lpstr>PowerPoint Presentation</vt:lpstr>
      <vt:lpstr>PowerPoint Presentation</vt:lpstr>
      <vt:lpstr>An overview of your area</vt:lpstr>
      <vt:lpstr>PowerPoint Presentation</vt:lpstr>
      <vt:lpstr>What are some of the businesses in these sectors?</vt:lpstr>
      <vt:lpstr>There are some well known large businesses, but most employ fewer than 10 people</vt:lpstr>
      <vt:lpstr>PowerPoint Presentation</vt:lpstr>
      <vt:lpstr>Local employers will need to recruit over 7,900 workers each year over the next decade to meet sector growth and replace those leaving their jobs </vt:lpstr>
      <vt:lpstr>The skills that are highly desired by local employers are:</vt:lpstr>
      <vt:lpstr>Over the next 10 years businesses will be looking for employees with higher qualifications</vt:lpstr>
      <vt:lpstr>PowerPoint Presentation</vt:lpstr>
      <vt:lpstr>Living in your area is cheaper than other areas of England</vt:lpstr>
      <vt:lpstr>14,490 residents of your area are participating in Further Education (FE)</vt:lpstr>
      <vt:lpstr>There are lots of options for young people finishing education at age 18</vt:lpstr>
      <vt:lpstr>PowerPoint Presentation</vt:lpstr>
      <vt:lpstr>PowerPoint Presentation</vt:lpstr>
      <vt:lpstr>For more information</vt:lpstr>
    </vt:vector>
  </TitlesOfParts>
  <Company>EKOSGEN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Blackburn with Darwen, Hyndburn, Rossendale and Ribble Valley Labour Market Intelligence Report</dc:title>
  <dc:creator>Charlie Nixon</dc:creator>
  <cp:lastModifiedBy>Saravanan, Sankara</cp:lastModifiedBy>
  <cp:revision>151</cp:revision>
  <dcterms:created xsi:type="dcterms:W3CDTF">2019-10-07T15:28:34Z</dcterms:created>
  <dcterms:modified xsi:type="dcterms:W3CDTF">2020-05-13T14:40:03Z</dcterms:modified>
</cp:coreProperties>
</file>